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9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60" r:id="rId2"/>
    <p:sldId id="291" r:id="rId3"/>
    <p:sldId id="261" r:id="rId4"/>
    <p:sldId id="293" r:id="rId5"/>
    <p:sldId id="294" r:id="rId6"/>
    <p:sldId id="312" r:id="rId7"/>
    <p:sldId id="305" r:id="rId8"/>
    <p:sldId id="277" r:id="rId9"/>
    <p:sldId id="306" r:id="rId10"/>
    <p:sldId id="295" r:id="rId11"/>
    <p:sldId id="296" r:id="rId12"/>
    <p:sldId id="297" r:id="rId13"/>
    <p:sldId id="271" r:id="rId14"/>
    <p:sldId id="298" r:id="rId15"/>
    <p:sldId id="303" r:id="rId16"/>
    <p:sldId id="299" r:id="rId17"/>
    <p:sldId id="300" r:id="rId18"/>
    <p:sldId id="316" r:id="rId19"/>
    <p:sldId id="307" r:id="rId20"/>
    <p:sldId id="308" r:id="rId21"/>
    <p:sldId id="309" r:id="rId22"/>
    <p:sldId id="311" r:id="rId23"/>
    <p:sldId id="315" r:id="rId24"/>
    <p:sldId id="310" r:id="rId25"/>
    <p:sldId id="286" r:id="rId26"/>
    <p:sldId id="313" r:id="rId27"/>
    <p:sldId id="264" r:id="rId28"/>
    <p:sldId id="302" r:id="rId29"/>
    <p:sldId id="301" r:id="rId30"/>
    <p:sldId id="276" r:id="rId31"/>
    <p:sldId id="292" r:id="rId32"/>
    <p:sldId id="314" r:id="rId33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C0D54-D63B-4FC2-B317-A97B7B1DC289}" v="191" dt="2023-08-24T14:15:44.115"/>
    <p1510:client id="{8FCB4C20-DA77-4ECD-8616-341F935F9732}" v="3" dt="2023-08-24T14:58:05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71" autoAdjust="0"/>
  </p:normalViewPr>
  <p:slideViewPr>
    <p:cSldViewPr>
      <p:cViewPr varScale="1">
        <p:scale>
          <a:sx n="152" d="100"/>
          <a:sy n="152" d="100"/>
        </p:scale>
        <p:origin x="206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5B603CC-511F-4CD1-B54B-C4842A25E803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A88F86A-BA75-41A3-B16D-B46206FBA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3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58036-04B1-4855-AF5C-34528DD201E2}" type="slidenum">
              <a:rPr lang="fr-FR"/>
              <a:pPr/>
              <a:t>1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4372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4916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3058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58036-04B1-4855-AF5C-34528DD201E2}" type="slidenum">
              <a:rPr lang="fr-FR"/>
              <a:pPr/>
              <a:t>31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88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759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 PPR avec un baccalauréat gagne moins qu’un adjoint de bureau en début de carrière et un technicien gagne plus qu’un PPR II pendant plus de 11 ans de carrière.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109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50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466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745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53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0509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5635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8F86A-BA75-41A3-B16D-B46206FBAF69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8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FC24BC-3AFD-42BC-9DFE-4ECD4B0FBD0F}" type="datetimeFigureOut">
              <a:rPr lang="fr-CA" smtClean="0"/>
              <a:t>2023-10-25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E410FB-FD8B-4644-A80C-A3E062B86EF7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hyperlink" Target="https://sophiedamours.org/plateforme/" TargetMode="External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hyperlink" Target="mailto:luc-andre.levesque@spprul.ulaval.ca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4.tmp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10" Type="http://schemas.openxmlformats.org/officeDocument/2006/relationships/image" Target="../media/image3.jpeg"/><Relationship Id="rId4" Type="http://schemas.openxmlformats.org/officeDocument/2006/relationships/tags" Target="../tags/tag98.xml"/><Relationship Id="rId9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03.xml"/><Relationship Id="rId7" Type="http://schemas.openxmlformats.org/officeDocument/2006/relationships/image" Target="../media/image6.png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cid:image001.png@01D8912D.F8098940" TargetMode="Externa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ylactère : pensées 2">
            <a:extLst>
              <a:ext uri="{FF2B5EF4-FFF2-40B4-BE49-F238E27FC236}">
                <a16:creationId xmlns:a16="http://schemas.microsoft.com/office/drawing/2014/main" id="{1B191F9A-6BD3-13FD-A0FF-2327D7D0CD9D}"/>
              </a:ext>
            </a:extLst>
          </p:cNvPr>
          <p:cNvSpPr/>
          <p:nvPr/>
        </p:nvSpPr>
        <p:spPr>
          <a:xfrm>
            <a:off x="-11400" y="327532"/>
            <a:ext cx="3168352" cy="2376264"/>
          </a:xfrm>
          <a:prstGeom prst="cloud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4213" y="188640"/>
            <a:ext cx="7772400" cy="1719808"/>
          </a:xfrm>
        </p:spPr>
        <p:txBody>
          <a:bodyPr>
            <a:normAutofit/>
          </a:bodyPr>
          <a:lstStyle/>
          <a:p>
            <a:r>
              <a:rPr lang="fr-CA" b="0" dirty="0">
                <a:solidFill>
                  <a:srgbClr val="FFC000"/>
                </a:solidFill>
              </a:rPr>
              <a:t>Apéro-Négo</a:t>
            </a:r>
            <a:br>
              <a:rPr lang="fr-CA" b="0" dirty="0">
                <a:solidFill>
                  <a:srgbClr val="FFC000"/>
                </a:solidFill>
              </a:rPr>
            </a:br>
            <a:r>
              <a:rPr lang="fr-CA" sz="4000" b="0" dirty="0">
                <a:solidFill>
                  <a:srgbClr val="FFC000"/>
                </a:solidFill>
              </a:rPr>
              <a:t>Unité CAMPUS</a:t>
            </a:r>
            <a:r>
              <a:rPr lang="fr-CA" sz="4000" dirty="0">
                <a:solidFill>
                  <a:srgbClr val="FFC000"/>
                </a:solidFill>
              </a:rPr>
              <a:t> 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4213" y="386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Times New Roman" pitchFamily="18" charset="0"/>
            </a:endParaRPr>
          </a:p>
        </p:txBody>
      </p:sp>
      <p:pic>
        <p:nvPicPr>
          <p:cNvPr id="4104" name="Picture 8" descr="csqntra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650" y="4941888"/>
            <a:ext cx="1111250" cy="1728787"/>
          </a:xfrm>
          <a:prstGeom prst="rect">
            <a:avLst/>
          </a:prstGeom>
          <a:noFill/>
        </p:spPr>
      </p:pic>
      <p:pic>
        <p:nvPicPr>
          <p:cNvPr id="4105" name="Picture 9" descr="logo_spprul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850" y="5589588"/>
            <a:ext cx="7056438" cy="909637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>
            <p:custDataLst>
              <p:tags r:id="rId5"/>
            </p:custDataLst>
          </p:nvPr>
        </p:nvSpPr>
        <p:spPr>
          <a:xfrm>
            <a:off x="251520" y="494116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tx2"/>
                </a:solidFill>
                <a:latin typeface="Calibri"/>
              </a:rPr>
              <a:t>Comité de négociation collective   </a:t>
            </a:r>
          </a:p>
          <a:p>
            <a:r>
              <a:rPr lang="fr-CA" dirty="0">
                <a:solidFill>
                  <a:schemeClr val="tx2"/>
                </a:solidFill>
                <a:latin typeface="Calibri"/>
              </a:rPr>
              <a:t>Le mercredi 30 août 2023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775BCEF-7D94-CA1F-3827-D98C237D9AC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67117" y="2636912"/>
            <a:ext cx="72689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800" i="1" dirty="0">
                <a:effectLst/>
                <a:latin typeface="Georgia Pro" panose="02040502050405020303" pitchFamily="18" charset="0"/>
                <a:ea typeface="Calibri" panose="020F0502020204030204" pitchFamily="34" charset="0"/>
              </a:rPr>
              <a:t>La précarité de l’emploi, la qualité du travail et les </a:t>
            </a:r>
          </a:p>
          <a:p>
            <a:pPr algn="ctr"/>
            <a:r>
              <a:rPr lang="fr-CA" sz="1800" i="1" dirty="0">
                <a:effectLst/>
                <a:latin typeface="Georgia Pro" panose="02040502050405020303" pitchFamily="18" charset="0"/>
                <a:ea typeface="Calibri" panose="020F0502020204030204" pitchFamily="34" charset="0"/>
              </a:rPr>
              <a:t>problèmes de santé des PPR d’un établissement d’enseignement supérieur québécois</a:t>
            </a:r>
            <a:r>
              <a:rPr lang="fr-CA" sz="1800" dirty="0">
                <a:effectLst/>
                <a:latin typeface="Georgia Pro" panose="02040502050405020303" pitchFamily="18" charset="0"/>
                <a:ea typeface="Calibri" panose="020F0502020204030204" pitchFamily="34" charset="0"/>
              </a:rPr>
              <a:t> - </a:t>
            </a:r>
            <a:r>
              <a:rPr lang="fr-CA" dirty="0">
                <a:latin typeface="Georgia Pro" panose="02040502050405020303" pitchFamily="18" charset="0"/>
                <a:ea typeface="Calibri" panose="020F0502020204030204" pitchFamily="34" charset="0"/>
              </a:rPr>
              <a:t>Albert Amba Mballa </a:t>
            </a:r>
          </a:p>
          <a:p>
            <a:pPr algn="ctr"/>
            <a:endParaRPr lang="fr-CA" i="1" dirty="0">
              <a:latin typeface="Georgia Pro" panose="02040502050405020303" pitchFamily="18" charset="0"/>
              <a:ea typeface="Calibri" panose="020F0502020204030204" pitchFamily="34" charset="0"/>
            </a:endParaRPr>
          </a:p>
          <a:p>
            <a:pPr algn="ctr"/>
            <a:r>
              <a:rPr lang="fr-CA" i="1" dirty="0">
                <a:latin typeface="Georgia Pro" panose="02040502050405020303" pitchFamily="18" charset="0"/>
                <a:ea typeface="Calibri" panose="020F0502020204030204" pitchFamily="34" charset="0"/>
              </a:rPr>
              <a:t>et </a:t>
            </a:r>
          </a:p>
          <a:p>
            <a:pPr algn="ctr"/>
            <a:endParaRPr lang="fr-CA" i="1" dirty="0">
              <a:latin typeface="Georgia Pro" panose="02040502050405020303" pitchFamily="18" charset="0"/>
              <a:ea typeface="Calibri" panose="020F0502020204030204" pitchFamily="34" charset="0"/>
            </a:endParaRPr>
          </a:p>
          <a:p>
            <a:pPr algn="ctr"/>
            <a:r>
              <a:rPr lang="fr-CA" i="1" dirty="0">
                <a:latin typeface="Georgia Pro" panose="02040502050405020303" pitchFamily="18" charset="0"/>
                <a:ea typeface="Calibri" panose="020F0502020204030204" pitchFamily="34" charset="0"/>
              </a:rPr>
              <a:t>Situation de négociation collective des PPR CAMPUS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F31F01C-4DDE-FA97-07BD-E33957F58E18}"/>
              </a:ext>
            </a:extLst>
          </p:cNvPr>
          <p:cNvSpPr txBox="1"/>
          <p:nvPr/>
        </p:nvSpPr>
        <p:spPr>
          <a:xfrm>
            <a:off x="323850" y="780444"/>
            <a:ext cx="2761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ENSEMBLE – Pour un impact encore plus grand</a:t>
            </a:r>
          </a:p>
          <a:p>
            <a:r>
              <a:rPr lang="fr-CA" dirty="0"/>
              <a:t> </a:t>
            </a:r>
          </a:p>
          <a:p>
            <a:r>
              <a:rPr lang="fr-CA" sz="1400" dirty="0"/>
              <a:t>(</a:t>
            </a:r>
            <a:r>
              <a:rPr lang="fr-CA" sz="1400" dirty="0">
                <a:hlinkClick r:id="rId11"/>
              </a:rPr>
              <a:t>Sophie D’Amour</a:t>
            </a:r>
            <a:r>
              <a:rPr lang="fr-CA" sz="1400" dirty="0"/>
              <a:t> – Plateforme rectorat 2022)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579296" cy="943524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Priorité de l’AGU-campus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r-CA" sz="1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À la suite des consultations de 2022 et de 2023, le comité de négociation retient que les PPR recherchent non seulement un </a:t>
            </a:r>
            <a:r>
              <a:rPr lang="fr-CA" sz="1800" u="sng" dirty="0">
                <a:latin typeface="Arial" charset="0"/>
                <a:ea typeface="Arial" charset="0"/>
                <a:cs typeface="Arial" charset="0"/>
              </a:rPr>
              <a:t>salaire égal aux membres de l’APAPUL </a:t>
            </a: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qui accomplissent un travail équivalent à l’Université Laval mais aussi un salaire équivalent aux PPR des autres universités québécoises.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166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Priorités de négociation collective</a:t>
            </a:r>
            <a:endParaRPr lang="fr-CA" sz="2000" b="1" dirty="0">
              <a:solidFill>
                <a:srgbClr val="00B050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CA" sz="1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Chapitre 24 — Traitement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Objectif d’appliquer, dès la fin mars 2023, un </a:t>
            </a:r>
            <a:r>
              <a:rPr lang="fr-CA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rattrapage salarial </a:t>
            </a:r>
            <a:r>
              <a:rPr lang="fr-CA" sz="1800" u="sng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rapport aux marchés de référence internes et externes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CA" sz="1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Chapitre 24 — Traitement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Objectif d’accorder, dès la fin mars 2023, des </a:t>
            </a:r>
            <a:r>
              <a:rPr lang="fr-CA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indexations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permettant </a:t>
            </a:r>
            <a:r>
              <a:rPr lang="fr-CA" sz="1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maintenir le pouvoir d’achat des gens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CA" sz="1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Chapitre 24 — Traitement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***Objectif de réaliser un exercice d’</a:t>
            </a:r>
            <a:r>
              <a:rPr lang="fr-CA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évaluation des emplois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vue </a:t>
            </a:r>
            <a:r>
              <a:rPr lang="fr-CA" sz="1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d’étendre les échelles de l’APAPUL au SPPRUL-CSQ***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CA" sz="1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Chapitre 23 — Régime de retraite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Objectif d’intégrer la cotisation jusqu’à l’âge maximal </a:t>
            </a:r>
            <a:r>
              <a:rPr lang="fr-CA" sz="1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permis par la Loi (Lettre d’entente No 7).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CA" sz="1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Chapitre 24 — Traitement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Objectif d’accorder un </a:t>
            </a:r>
            <a:r>
              <a:rPr lang="fr-CA" sz="18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salaire égal </a:t>
            </a:r>
            <a:r>
              <a:rPr lang="fr-C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 membres du personnel </a:t>
            </a:r>
            <a:r>
              <a:rPr lang="fr-CA" sz="1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 accomplissent un </a:t>
            </a:r>
            <a:r>
              <a:rPr lang="fr-CA" sz="1800" u="sng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travail équivalent </a:t>
            </a:r>
            <a:r>
              <a:rPr lang="fr-CA" sz="18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 même endroit. </a:t>
            </a:r>
            <a:endParaRPr lang="fr-CA" sz="18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7E1A156-1FAE-DAD9-ED35-C668A9E2A83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254000"/>
            <a:ext cx="8686800" cy="942975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Priorité de l’AGU-campus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139297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r-CA" sz="18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A" sz="1800" b="1" dirty="0">
                <a:latin typeface="Arial" charset="0"/>
                <a:ea typeface="Arial" charset="0"/>
                <a:cs typeface="Arial" charset="0"/>
              </a:rPr>
              <a:t>Top 5 des priorités de négociation touchent la rémunération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Quatre priorités sur cinq (4/5) concernent le traitement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Trois priorités sur cinq (3/5) visent à obtenir un salaire égal pour un travail équivalent, soit par un processus d’évaluation des emplois, soit par comparaison aux marchés de références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Une priorité sur cinq (1/5) concerne le maintien du pouvoir d’achat (les indexations)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Une priorité sur cinq (1/5) concerne l’épargne pour la retraite ou du salaire différé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F122EA7-D7BB-F695-0CF0-0D6F4F96BD3F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457200" y="253228"/>
            <a:ext cx="8579296" cy="94352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/>
              <a:t>État de la situation – Priorité de l’AGU-campus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66779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245368"/>
            <a:ext cx="8229600" cy="951384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L’échéancier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6848" y="1884473"/>
            <a:ext cx="8229600" cy="44644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Élection du comité de négociation par AGU-CAMPUS – 22 octobre 2021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Dîner de la rentrée - 1er septembre 2022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Tournée de secteurs – 28 &amp; 30 novembre 2022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AGU-CAMPUS – 22 décembre 2022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Avis de négociation à l’Employeur – 23 décembre 2022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Rencontre de négociation - 5 tenues  – 8 annulées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Rencontre de conciliation – 3 tenues – 2 annulées  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Prochaines rencontres possiblement en septembre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973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4618856" cy="504056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Le traitement </a:t>
            </a:r>
            <a:r>
              <a:rPr lang="fr-CA" sz="1800" b="1" dirty="0">
                <a:latin typeface="Arial" panose="020B0604020202020204" pitchFamily="34" charset="0"/>
                <a:cs typeface="Arial" panose="020B0604020202020204" pitchFamily="34" charset="0"/>
              </a:rPr>
              <a:t> - Notre demande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1600" i="1" dirty="0">
                <a:latin typeface="Arial" charset="0"/>
                <a:ea typeface="Arial" charset="0"/>
                <a:cs typeface="Arial" charset="0"/>
              </a:rPr>
              <a:t>Le 22 février 2023 et le 29 mars 2023</a:t>
            </a:r>
            <a:r>
              <a:rPr lang="fr-CA" sz="1600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1600" dirty="0">
                <a:latin typeface="Arial" charset="0"/>
                <a:ea typeface="Arial" charset="0"/>
                <a:cs typeface="Arial" charset="0"/>
              </a:rPr>
              <a:t>le Syndicat dépose ses demandes en indiquant, à chaque occasion, que la priorité numéro 1 concerne les salaires et qu’il est prioritaire d’en discuter rapidement. </a:t>
            </a:r>
            <a:br>
              <a:rPr lang="fr-CA" sz="1600" dirty="0">
                <a:latin typeface="Arial" charset="0"/>
                <a:ea typeface="Arial" charset="0"/>
                <a:cs typeface="Arial" charset="0"/>
              </a:rPr>
            </a:br>
            <a:endParaRPr lang="fr-CA" sz="1600" b="1" dirty="0">
              <a:solidFill>
                <a:srgbClr val="55555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2E3325A-70EF-EA4F-49CF-B185B06D5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8908"/>
              </p:ext>
            </p:extLst>
          </p:nvPr>
        </p:nvGraphicFramePr>
        <p:xfrm>
          <a:off x="5076056" y="620689"/>
          <a:ext cx="3744416" cy="5914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140">
                  <a:extLst>
                    <a:ext uri="{9D8B030D-6E8A-4147-A177-3AD203B41FA5}">
                      <a16:colId xmlns:a16="http://schemas.microsoft.com/office/drawing/2014/main" val="4010950069"/>
                    </a:ext>
                  </a:extLst>
                </a:gridCol>
                <a:gridCol w="978356">
                  <a:extLst>
                    <a:ext uri="{9D8B030D-6E8A-4147-A177-3AD203B41FA5}">
                      <a16:colId xmlns:a16="http://schemas.microsoft.com/office/drawing/2014/main" val="2314222713"/>
                    </a:ext>
                  </a:extLst>
                </a:gridCol>
                <a:gridCol w="1020608">
                  <a:extLst>
                    <a:ext uri="{9D8B030D-6E8A-4147-A177-3AD203B41FA5}">
                      <a16:colId xmlns:a16="http://schemas.microsoft.com/office/drawing/2014/main" val="3058967766"/>
                    </a:ext>
                  </a:extLst>
                </a:gridCol>
                <a:gridCol w="1115312">
                  <a:extLst>
                    <a:ext uri="{9D8B030D-6E8A-4147-A177-3AD203B41FA5}">
                      <a16:colId xmlns:a16="http://schemas.microsoft.com/office/drawing/2014/main" val="2552942571"/>
                    </a:ext>
                  </a:extLst>
                </a:gridCol>
              </a:tblGrid>
              <a:tr h="5384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0" dirty="0">
                          <a:effectLst/>
                        </a:rPr>
                        <a:t>Annexe 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</a:rPr>
                        <a:t>Échelle des salaires de référence du 2 mai 2022 </a:t>
                      </a:r>
                      <a:endParaRPr lang="fr-CA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22" marR="43122" marT="0" marB="0" anchor="b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18015"/>
                  </a:ext>
                </a:extLst>
              </a:tr>
              <a:tr h="40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</a:rPr>
                        <a:t>Échelon 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22" marR="43122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</a:rPr>
                        <a:t> 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22" marR="43122" marT="0" marB="0" anchor="b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680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APAPUL-4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APAPUL-7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APAPUL-9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347614138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PPR-I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PPR-II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PPR-III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2618959936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49 138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56 807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61 357  $ 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184399195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C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50 710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58 625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63 320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150533532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52 333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60 501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65 346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742421419"/>
                  </a:ext>
                </a:extLst>
              </a:tr>
              <a:tr h="40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54 008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62 437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67 437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936323744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192610478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55 736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64 435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69 595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66023949"/>
                  </a:ext>
                </a:extLst>
              </a:tr>
              <a:tr h="40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57 520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66 497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71 822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307945104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59 360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68 625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74 121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476460175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61 260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70 821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76 493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005785747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63 220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73 087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78 940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820588759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65 243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75 426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81 466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2545989524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67 331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77 840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84 073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172525160"/>
                  </a:ext>
                </a:extLst>
              </a:tr>
              <a:tr h="40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69 485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80 331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86 764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5939987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71 709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82 901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89 540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605913046"/>
                  </a:ext>
                </a:extLst>
              </a:tr>
              <a:tr h="40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74 004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85 554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92 405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297980877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11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76 372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88 292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95 362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4265158359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78 816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91 117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  98 414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1550484948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13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81 338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94 033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101 563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987052547"/>
                  </a:ext>
                </a:extLst>
              </a:tr>
              <a:tr h="19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14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83 941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97 042  $ </a:t>
                      </a:r>
                      <a:endParaRPr lang="fr-CA" sz="1200" b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2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       104 813  $ </a:t>
                      </a:r>
                      <a:endParaRPr lang="fr-CA" sz="12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3122" marR="43122" marT="0" marB="0" anchor="b"/>
                </a:tc>
                <a:extLst>
                  <a:ext uri="{0D108BD9-81ED-4DB2-BD59-A6C34878D82A}">
                    <a16:rowId xmlns:a16="http://schemas.microsoft.com/office/drawing/2014/main" val="306096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968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Révision des demandes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fr-CA" sz="2400" b="1" dirty="0">
                <a:latin typeface="Arial" panose="020B0604020202020204" pitchFamily="34" charset="0"/>
                <a:cs typeface="Arial" panose="020B0604020202020204" pitchFamily="34" charset="0"/>
              </a:rPr>
              <a:t>Le traitement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16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Un salaire égal pour un travail équivalent 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6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 3 avril 2023</a:t>
            </a: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l’Université Laval semble interpellée par notre demande et indique au Syndicat que s’il se limitait à cette seule demande, il pourrait y avoir une voie de passage.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6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 19 avril 2023</a:t>
            </a: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le Syndicat propose de laisser tomber l’ensemble du cahier de revendication pour se concentrer sur l’égalité salariale et cinq (5) autres enjeux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Obtenir un interlocuteur décisionnel; 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Clarifier les attributions du comité de révision; 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Obtenir un fonds d’urgence pour sécuriser les emplois entre deux contrats (</a:t>
            </a:r>
            <a:r>
              <a:rPr lang="fr-CA" sz="12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cf.</a:t>
            </a: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U. Sherbrooke);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Arrimage de la durée des contrats avec la durée des subventions (</a:t>
            </a:r>
            <a:r>
              <a:rPr lang="fr-CA" sz="12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cf.</a:t>
            </a: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U. Sherbrooke);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Respecter les lois d’ordre public.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À ce jour, il n’y a </a:t>
            </a:r>
            <a:r>
              <a:rPr lang="fr-CA" sz="16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pas</a:t>
            </a: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eu </a:t>
            </a:r>
            <a:r>
              <a:rPr lang="fr-CA" sz="1600" b="1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 débat de fond sur ces questions</a:t>
            </a:r>
            <a:endParaRPr lang="fr-CA" sz="1600" b="1" dirty="0">
              <a:solidFill>
                <a:srgbClr val="5555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682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- Conciliateur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Le traitement  - Processus inédit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16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 26 avril 2023</a:t>
            </a: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 une demande de nomination d’un médiateur-conciliateur est transmise au </a:t>
            </a:r>
            <a:r>
              <a:rPr lang="fr-CA" sz="16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Ministère du Travail, de l’Emploi et de la solidarité sociale</a:t>
            </a:r>
            <a:r>
              <a:rPr lang="fr-CA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Les parties souhaitent explorer une formule de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négociation rapide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Les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enjeux salariaux 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sont au cœur de cette négociation.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Les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autres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revendications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pourraient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 limiter aux essentiels 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 part et d’autre.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Il est souhaité que ce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processus inédit soit encadré par le service de conciliation 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 Ministère du travail.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Nous avions plusieurs </a:t>
            </a:r>
            <a:r>
              <a:rPr lang="fr-CA" sz="1400" u="sng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dates de rencontres 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 planifiées, qui ont </a:t>
            </a:r>
            <a:r>
              <a:rPr lang="fr-CA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toutes été annulées </a:t>
            </a: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: 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Mai: 1, 8, 17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Juin: 16 et 19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0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Juillet: 3.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CA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Reprise des discussions le 21 septembre.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749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Offre patronale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Dépôt d’une offre patronale</a:t>
            </a:r>
          </a:p>
          <a:p>
            <a:pPr>
              <a:lnSpc>
                <a:spcPct val="150000"/>
              </a:lnSpc>
            </a:pPr>
            <a:r>
              <a:rPr lang="fr-CA" sz="18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 7 juillet 2023</a:t>
            </a:r>
            <a:r>
              <a:rPr lang="fr-CA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 L’Université Laval dépose une offre globale patronale  </a:t>
            </a:r>
            <a:endParaRPr lang="fr-CA" sz="1800" b="1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L’offre globale patronale, souhaite couvrir le rattrapage et l’indexation. </a:t>
            </a:r>
          </a:p>
          <a:p>
            <a:pPr>
              <a:lnSpc>
                <a:spcPct val="150000"/>
              </a:lnSpc>
            </a:pPr>
            <a:r>
              <a:rPr lang="fr-CA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L’offre globale patronale répond uniquement à l’enjeu portant sur les attributions du comité de révision et met de côté tous les autres enjeux syndicaux (49). </a:t>
            </a:r>
          </a:p>
          <a:p>
            <a:pPr>
              <a:lnSpc>
                <a:spcPct val="150000"/>
              </a:lnSpc>
            </a:pPr>
            <a:r>
              <a:rPr lang="fr-CA" sz="1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L’offre globale patronale ajoute de nouvelles demandes quant aux primes et quant à la fermeture du dossier de plainte en équité salariale déposée auprès de la CNESST.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590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Offre patronale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rgbClr val="FFC000"/>
              </a:buClr>
              <a:buNone/>
            </a:pPr>
            <a:endParaRPr lang="fr-CA" sz="1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Clr>
                <a:srgbClr val="FFC000"/>
              </a:buClr>
              <a:buNone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L’offre globale patronale s’intéresse essentiellement à l’indexation et fait fi des autres priorités des PPR tel qu’accorder un </a:t>
            </a:r>
            <a:r>
              <a:rPr lang="fr-CA" sz="1800" u="sng" dirty="0">
                <a:latin typeface="Arial" charset="0"/>
                <a:ea typeface="Arial" charset="0"/>
                <a:cs typeface="Arial" charset="0"/>
              </a:rPr>
              <a:t>salaire égal</a:t>
            </a: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 aux membres de son personnel qui accomplissent un </a:t>
            </a:r>
            <a:r>
              <a:rPr lang="fr-CA" sz="1800" u="sng" dirty="0">
                <a:latin typeface="Arial" charset="0"/>
                <a:ea typeface="Arial" charset="0"/>
                <a:cs typeface="Arial" charset="0"/>
              </a:rPr>
              <a:t>travail équivalent au même endroit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1800" u="sng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fr-CA" sz="2000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r>
              <a:rPr lang="fr-CA" b="1" dirty="0"/>
              <a:t> </a:t>
            </a:r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9372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0EAE4-1FB8-2045-6817-895F20D3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État de la situation – Notre analyse de l’offre actuelle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15526F-8075-88E8-1CF8-5B906787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Offre patronale nous accorde </a:t>
            </a:r>
            <a:r>
              <a:rPr lang="fr-CA" sz="2000" u="sng" dirty="0">
                <a:latin typeface="Arial" panose="020B0604020202020204" pitchFamily="34" charset="0"/>
                <a:cs typeface="Arial" panose="020B0604020202020204" pitchFamily="34" charset="0"/>
              </a:rPr>
              <a:t>moins en 2027 que le salaire actuellement touché par notre pire comparable</a:t>
            </a:r>
          </a:p>
          <a:p>
            <a:pPr>
              <a:lnSpc>
                <a:spcPct val="150000"/>
              </a:lnSpc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Offre actuelle propose un très faible « rattrapage » salarial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9B8F464-0A77-C028-56DF-EE19A10DC429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9D84C05-657D-8A65-00E1-762B501351A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80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Votre comité de négociation collective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Zimmermann </a:t>
            </a: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PPR, Faculté de foresterie de géographie et de géomatique 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Karoline Blais</a:t>
            </a:r>
            <a: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  <a:t>PPR, 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Faculté des sciences sociales (BRT) 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Luc-André Levesque</a:t>
            </a:r>
            <a:r>
              <a:rPr lang="fr-CA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Conseiller, SPPRUL-CSQ 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Nathaly Castonguay 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     Conseillère, CSQ </a:t>
            </a:r>
            <a:b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Guay</a:t>
            </a:r>
            <a: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  <a:t>PPR, 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Faculté de pharmacie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4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Wilfried Supper </a:t>
            </a:r>
            <a: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PPR, Faculté des sciences infirmières (BRT intérim)</a:t>
            </a:r>
            <a:br>
              <a:rPr lang="fr-CA" sz="2400" b="0" dirty="0"/>
            </a:br>
            <a:endParaRPr lang="fr-CA" sz="2400" b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33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8A1EB4-1543-BA4D-016D-FEC34056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État de la situation – Prochaines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424BB8-B5C0-D956-278B-FE6ABD3C5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1800" dirty="0"/>
          </a:p>
          <a:p>
            <a:r>
              <a:rPr lang="fr-CA" sz="2000" dirty="0"/>
              <a:t>Le comité de négociation souhaite confirmer son mandat auprès de ses membres – AGU-campus 5 septembre</a:t>
            </a:r>
          </a:p>
          <a:p>
            <a:r>
              <a:rPr lang="fr-CA" sz="2000" dirty="0"/>
              <a:t>Début de moyens de pression envisagés</a:t>
            </a:r>
          </a:p>
          <a:p>
            <a:pPr lvl="1"/>
            <a:r>
              <a:rPr lang="fr-CA" sz="1800" dirty="0"/>
              <a:t>Dîner de la rectrice</a:t>
            </a:r>
          </a:p>
          <a:p>
            <a:pPr lvl="1"/>
            <a:r>
              <a:rPr lang="fr-CA" sz="1800" dirty="0"/>
              <a:t>Chandails (les mercredis)</a:t>
            </a:r>
          </a:p>
          <a:p>
            <a:r>
              <a:rPr lang="fr-CA" sz="2000" dirty="0"/>
              <a:t>Membres intéressés à s’impliquer davantage recherchés</a:t>
            </a:r>
          </a:p>
          <a:p>
            <a:pPr lvl="1"/>
            <a:r>
              <a:rPr lang="fr-CA" sz="1800" dirty="0"/>
              <a:t>Rémunéré</a:t>
            </a:r>
          </a:p>
          <a:p>
            <a:pPr lvl="1"/>
            <a:r>
              <a:rPr lang="fr-CA" sz="1800" dirty="0"/>
              <a:t>Quelques heures à l’occasion</a:t>
            </a:r>
          </a:p>
          <a:p>
            <a:pPr lvl="1"/>
            <a:r>
              <a:rPr lang="fr-CA" sz="1800" dirty="0"/>
              <a:t>Donner votre courriel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0420EA-AF90-7AD2-C692-8B4436312608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9FE4BC0-A686-D0AC-3317-889944820D73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86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DC258-8AD4-7727-386F-323C9798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État de la situation – Appuie des membres chercheurs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6D863C-B41B-997F-4B21-0C2076FF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Concours « une professionnelle ou un professionnel de recherche qui a de l’importance dans votre équipe »</a:t>
            </a: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Appuie fort de </a:t>
            </a:r>
            <a:r>
              <a:rPr lang="fr-CA" sz="2000" u="sng" dirty="0">
                <a:latin typeface="Arial" panose="020B0604020202020204" pitchFamily="34" charset="0"/>
                <a:cs typeface="Arial" panose="020B0604020202020204" pitchFamily="34" charset="0"/>
              </a:rPr>
              <a:t>plusieurs chercheurs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qui soulignent l’importance incomparable des PPR dans la recherche et leur </a:t>
            </a:r>
            <a:r>
              <a:rPr lang="fr-CA" sz="200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majeure dans la diminution de la surcharge de travail des membres chercheurs</a:t>
            </a:r>
            <a:r>
              <a:rPr lang="fr-CA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D8CAF3-05A7-335B-0AE4-84174ECAA61E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D5220BB-9AF2-7226-4057-AD7E45D49B67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416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BD587D-491E-6372-358D-D9721196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fr-CA" sz="3600" dirty="0"/>
              <a:t>Personne gagnante du concours PPR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581E38-99F9-DCBF-3A62-EC831AF3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CA" sz="1800" dirty="0"/>
              <a:t>Elle travaille avec moi depuis plus de 17 ans et elle travaille au </a:t>
            </a:r>
            <a:r>
              <a:rPr lang="fr-CA" sz="1800" b="1" dirty="0">
                <a:solidFill>
                  <a:srgbClr val="FFFF00"/>
                </a:solidFill>
              </a:rPr>
              <a:t>bien-être de mon équipe </a:t>
            </a:r>
            <a:r>
              <a:rPr lang="fr-CA" sz="1800" dirty="0"/>
              <a:t>en plus de planifier nos missions de terrain. Elle s'investit à 120 % en recherche et dans la vie du laboratoire, elle est la 'colle' entre toutes les composantes (étudiants.es, assistants.es de recherche, etc.). Il ne faut pas passer sous silence qu'elle est la </a:t>
            </a:r>
            <a:r>
              <a:rPr lang="fr-CA" sz="1800" b="1" dirty="0">
                <a:solidFill>
                  <a:srgbClr val="FFFF00"/>
                </a:solidFill>
              </a:rPr>
              <a:t>stabilité et la continuité pour s'assurer d'une qualité </a:t>
            </a:r>
            <a:r>
              <a:rPr lang="fr-CA" sz="1800" dirty="0"/>
              <a:t>et de la sécurité dans un laboratoire. Il y a un roulement des étudiants.es qui ne permet pas cette stabilité et continuité. Les </a:t>
            </a:r>
            <a:r>
              <a:rPr lang="fr-CA" sz="1800" dirty="0" err="1"/>
              <a:t>professionnels.les</a:t>
            </a:r>
            <a:r>
              <a:rPr lang="fr-CA" sz="1800" dirty="0"/>
              <a:t> sont le </a:t>
            </a:r>
            <a:r>
              <a:rPr lang="fr-CA" sz="1800" b="1" dirty="0">
                <a:solidFill>
                  <a:srgbClr val="FFFF00"/>
                </a:solidFill>
              </a:rPr>
              <a:t>cœur de la recherche</a:t>
            </a:r>
            <a:r>
              <a:rPr lang="fr-CA" sz="1800" dirty="0"/>
              <a:t>.</a:t>
            </a:r>
          </a:p>
          <a:p>
            <a:pPr marL="0" indent="0">
              <a:buNone/>
            </a:pPr>
            <a:r>
              <a:rPr lang="fr-CA" sz="1800" dirty="0"/>
              <a:t>					Philippe Archambault, Biologie</a:t>
            </a:r>
          </a:p>
          <a:p>
            <a:pPr marL="0" indent="0">
              <a:buNone/>
            </a:pPr>
            <a:r>
              <a:rPr lang="fr-CA" sz="1800" dirty="0"/>
              <a:t>Gagnante: Cindy Grant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3B948-8AEC-26AE-4904-8D90C6ED5187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8E83EBD-BDBC-5A0D-B22F-CD9927B80D9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3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6EB5C-0B5C-2277-1AA4-FC72F002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Votre comité de mobilisation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F5687A-5F3C-57A1-A591-84E38A82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8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Véronique Garneau</a:t>
            </a:r>
            <a:b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PPR, Faculté des sciences de l’agriculture et de l’alimentation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8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Valérie Guay</a:t>
            </a:r>
            <a:br>
              <a:rPr lang="fr-CA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b="0" dirty="0">
                <a:latin typeface="Arial" panose="020B0604020202020204" pitchFamily="34" charset="0"/>
                <a:cs typeface="Arial" panose="020B0604020202020204" pitchFamily="34" charset="0"/>
              </a:rPr>
              <a:t>PPR, 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Faculté de pharmacie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fr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8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Philippe Massicotte</a:t>
            </a:r>
            <a:br>
              <a:rPr lang="fr-CA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b="0" dirty="0">
                <a:latin typeface="Arial" panose="020B0604020202020204" pitchFamily="34" charset="0"/>
                <a:cs typeface="Arial" panose="020B0604020202020204" pitchFamily="34" charset="0"/>
              </a:rPr>
              <a:t>PPR, </a:t>
            </a: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Faculté de pharmacie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CA" sz="2800" b="1" cap="small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Pomerleau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fr-CA" sz="2800" dirty="0">
                <a:latin typeface="Arial" panose="020B0604020202020204" pitchFamily="34" charset="0"/>
                <a:cs typeface="Arial" panose="020B0604020202020204" pitchFamily="34" charset="0"/>
              </a:rPr>
              <a:t>     PPR, Faculté des sciences de l’agriculture et de l’alimentation</a:t>
            </a:r>
            <a:endParaRPr lang="fr-CA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1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olice, logo, texte, Graphique&#10;&#10;Description générée automatiquement">
            <a:extLst>
              <a:ext uri="{FF2B5EF4-FFF2-40B4-BE49-F238E27FC236}">
                <a16:creationId xmlns:a16="http://schemas.microsoft.com/office/drawing/2014/main" id="{1B77324B-41E4-3163-A78E-35B5AC18A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43063"/>
            <a:ext cx="4032448" cy="396992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CD4F02D-CAFF-36B5-9AA4-608E2A82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Merci pour votre intérêt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3599A2-0EA1-5692-2BD6-517941B0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Suivez-nous sur Facebook et LinkedIn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36092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8C5722-EAFA-0B42-7722-28F5C251DA0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9552" y="556244"/>
            <a:ext cx="8229600" cy="3376812"/>
          </a:xfrm>
        </p:spPr>
        <p:txBody>
          <a:bodyPr>
            <a:noAutofit/>
          </a:bodyPr>
          <a:lstStyle/>
          <a:p>
            <a:pPr algn="ctr"/>
            <a:r>
              <a:rPr lang="fr-CA" sz="4400" dirty="0"/>
              <a:t>Période de questions et commentaires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6394A0-F5E4-24AA-7F84-FCF00866E57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3129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4F02D-CAFF-36B5-9AA4-608E2A82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Diapos extra pour l’AGU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3599A2-0EA1-5692-2BD6-517941B0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6105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0"/>
            <a:ext cx="8229600" cy="1556792"/>
          </a:xfrm>
        </p:spPr>
        <p:txBody>
          <a:bodyPr>
            <a:noAutofit/>
          </a:bodyPr>
          <a:lstStyle/>
          <a:p>
            <a:r>
              <a:rPr lang="fr-CA" sz="4400" b="1" cap="small" dirty="0">
                <a:solidFill>
                  <a:schemeClr val="tx1"/>
                </a:solidFill>
              </a:rPr>
              <a:t>Adoption du mandat de négociation collective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772816"/>
            <a:ext cx="8021472" cy="5544616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Acceptez-vous de confier au comité de négociation collective le mandat de négociation exploré le 19 avril 2023? </a:t>
            </a:r>
          </a:p>
          <a:p>
            <a:pPr marL="822960" lvl="1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1400" i="1" dirty="0">
                <a:latin typeface="Arial" charset="0"/>
                <a:ea typeface="Arial" charset="0"/>
                <a:cs typeface="Arial" charset="0"/>
              </a:rPr>
              <a:t>Le 19 avril 2023</a:t>
            </a:r>
            <a:r>
              <a:rPr lang="fr-CA" sz="1400" dirty="0">
                <a:latin typeface="Arial" charset="0"/>
                <a:ea typeface="Arial" charset="0"/>
                <a:cs typeface="Arial" charset="0"/>
              </a:rPr>
              <a:t>, le Syndicat propose de laisser tomber l’ensemble du cahier de revendication pour se concentrer sur l’égalité salariale et cinq (5) autres enjeux</a:t>
            </a:r>
          </a:p>
          <a:p>
            <a:pPr marL="1097280" lvl="2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900" dirty="0">
                <a:latin typeface="Arial" charset="0"/>
                <a:ea typeface="Arial" charset="0"/>
                <a:cs typeface="Arial" charset="0"/>
              </a:rPr>
              <a:t>Obtenir un interlocuteur décisionnel; </a:t>
            </a:r>
          </a:p>
          <a:p>
            <a:pPr marL="1097280" lvl="2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900" b="1" dirty="0">
                <a:solidFill>
                  <a:srgbClr val="92D050"/>
                </a:solidFill>
                <a:latin typeface="Arial" charset="0"/>
                <a:ea typeface="Arial" charset="0"/>
                <a:cs typeface="Arial" charset="0"/>
              </a:rPr>
              <a:t>Clarifier les attributions du comité de révision</a:t>
            </a:r>
            <a:r>
              <a:rPr lang="fr-CA" sz="900" dirty="0">
                <a:latin typeface="Arial" charset="0"/>
                <a:ea typeface="Arial" charset="0"/>
                <a:cs typeface="Arial" charset="0"/>
              </a:rPr>
              <a:t>; </a:t>
            </a:r>
          </a:p>
          <a:p>
            <a:pPr marL="1097280" lvl="2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900" dirty="0">
                <a:latin typeface="Arial" charset="0"/>
                <a:ea typeface="Arial" charset="0"/>
                <a:cs typeface="Arial" charset="0"/>
              </a:rPr>
              <a:t>Obtenir un fonds d’urgence pour sécuriser les emplois entre deux contrats (</a:t>
            </a:r>
            <a:r>
              <a:rPr lang="fr-CA" sz="900" i="1" dirty="0">
                <a:latin typeface="Arial" charset="0"/>
                <a:ea typeface="Arial" charset="0"/>
                <a:cs typeface="Arial" charset="0"/>
              </a:rPr>
              <a:t>cf.</a:t>
            </a:r>
            <a:r>
              <a:rPr lang="fr-CA" sz="900" dirty="0">
                <a:latin typeface="Arial" charset="0"/>
                <a:ea typeface="Arial" charset="0"/>
                <a:cs typeface="Arial" charset="0"/>
              </a:rPr>
              <a:t> U. Sherbrooke);</a:t>
            </a:r>
          </a:p>
          <a:p>
            <a:pPr marL="1097280" lvl="2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900" dirty="0">
                <a:latin typeface="Arial" charset="0"/>
                <a:ea typeface="Arial" charset="0"/>
                <a:cs typeface="Arial" charset="0"/>
              </a:rPr>
              <a:t>Arrimage de la durée des contrats avec la durée des subventions (</a:t>
            </a:r>
            <a:r>
              <a:rPr lang="fr-CA" sz="900" i="1" dirty="0">
                <a:latin typeface="Arial" charset="0"/>
                <a:ea typeface="Arial" charset="0"/>
                <a:cs typeface="Arial" charset="0"/>
              </a:rPr>
              <a:t>cf.</a:t>
            </a:r>
            <a:r>
              <a:rPr lang="fr-CA" sz="900" dirty="0">
                <a:latin typeface="Arial" charset="0"/>
                <a:ea typeface="Arial" charset="0"/>
                <a:cs typeface="Arial" charset="0"/>
              </a:rPr>
              <a:t> U. Sherbrooke);</a:t>
            </a:r>
          </a:p>
          <a:p>
            <a:pPr marL="1097280" lvl="2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r-CA" sz="900" dirty="0">
                <a:latin typeface="Arial" charset="0"/>
                <a:ea typeface="Arial" charset="0"/>
                <a:cs typeface="Arial" charset="0"/>
              </a:rPr>
              <a:t>Respecter les lois d’ordre public. </a:t>
            </a:r>
            <a:endParaRPr lang="fr-CA" dirty="0">
              <a:solidFill>
                <a:schemeClr val="tx1">
                  <a:lumMod val="85000"/>
                </a:schemeClr>
              </a:solidFill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Oui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Non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Abstention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1666528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0"/>
            <a:ext cx="8229600" cy="1556792"/>
          </a:xfrm>
        </p:spPr>
        <p:txBody>
          <a:bodyPr>
            <a:noAutofit/>
          </a:bodyPr>
          <a:lstStyle/>
          <a:p>
            <a:r>
              <a:rPr lang="fr-CA" sz="4400" b="1" cap="small" dirty="0">
                <a:solidFill>
                  <a:schemeClr val="tx1"/>
                </a:solidFill>
              </a:rPr>
              <a:t>Adoption du mandat de négociation collective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772816"/>
            <a:ext cx="8021472" cy="5544616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Acceptez-vous d’engager des moyens de pression de </a:t>
            </a:r>
            <a:r>
              <a:rPr lang="fr-CA" dirty="0" err="1">
                <a:solidFill>
                  <a:schemeClr val="tx1">
                    <a:lumMod val="85000"/>
                  </a:schemeClr>
                </a:solidFill>
              </a:rPr>
              <a:t>légés</a:t>
            </a: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 à modérés tel que le port de vêtements à l’effigie du SPPRUL-CSQ, la participation à des événements de visibilité, ou autres enjeux de communication?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Oui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Non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Abstention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PS: pour vous impliquer d’avantage ou partagez vos idées, contacter votre conseiller en relations du travail: </a:t>
            </a:r>
            <a:r>
              <a:rPr lang="fr-CA" dirty="0">
                <a:solidFill>
                  <a:schemeClr val="tx1">
                    <a:lumMod val="85000"/>
                  </a:schemeClr>
                </a:solidFill>
                <a:hlinkClick r:id="rId6"/>
              </a:rPr>
              <a:t>luc-andre.levesque@spprul.ulaval.ca</a:t>
            </a: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1666528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315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0"/>
            <a:ext cx="8229600" cy="1556792"/>
          </a:xfrm>
        </p:spPr>
        <p:txBody>
          <a:bodyPr>
            <a:noAutofit/>
          </a:bodyPr>
          <a:lstStyle/>
          <a:p>
            <a:r>
              <a:rPr lang="fr-CA" sz="4400" b="1" cap="small" dirty="0">
                <a:solidFill>
                  <a:schemeClr val="tx1"/>
                </a:solidFill>
              </a:rPr>
              <a:t>Adoption du mandat de négociation collective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772816"/>
            <a:ext cx="8021472" cy="5544616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Proposition de la salle ?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Oui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Non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r>
              <a:rPr lang="fr-CA" dirty="0">
                <a:solidFill>
                  <a:schemeClr val="tx1">
                    <a:lumMod val="85000"/>
                  </a:schemeClr>
                </a:solidFill>
              </a:rPr>
              <a:t>Abstention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1666528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200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6352" y="461784"/>
            <a:ext cx="8229600" cy="722344"/>
          </a:xfrm>
        </p:spPr>
        <p:txBody>
          <a:bodyPr>
            <a:normAutofit/>
          </a:bodyPr>
          <a:lstStyle/>
          <a:p>
            <a:r>
              <a:rPr lang="fr-CA" sz="3600" dirty="0"/>
              <a:t>Plan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1. Albert Amba Mballa, Ph. D. </a:t>
            </a:r>
          </a:p>
          <a:p>
            <a:pPr marL="0" indent="0">
              <a:buNone/>
            </a:pPr>
            <a:r>
              <a:rPr lang="fr-CA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Situation des PPR dans le cadre d’un projet de doctorat </a:t>
            </a:r>
          </a:p>
          <a:p>
            <a:pPr marL="0" indent="0">
              <a:buNone/>
            </a:pPr>
            <a:endParaRPr lang="fr-CA" sz="24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2. État de la situation des négociations collectives des PPR, unité CAMPUS</a:t>
            </a:r>
          </a:p>
          <a:p>
            <a:pPr marL="822960" lvl="1" indent="-457200">
              <a:buFont typeface="+mj-lt"/>
              <a:buAutoNum type="arabicPeriod"/>
            </a:pPr>
            <a:endParaRPr lang="fr-CA" sz="2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cap="small" dirty="0">
                <a:latin typeface="Arial" panose="020B0604020202020204" pitchFamily="34" charset="0"/>
                <a:cs typeface="Arial" panose="020B0604020202020204" pitchFamily="34" charset="0"/>
              </a:rPr>
              <a:t>3. Période de questions  </a:t>
            </a:r>
          </a:p>
          <a:p>
            <a:pPr marL="0" indent="0" algn="ctr">
              <a:buNone/>
            </a:pPr>
            <a:endParaRPr lang="fr-CA" sz="2400" b="1" cap="small" dirty="0">
              <a:solidFill>
                <a:srgbClr val="FFC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" name="Image 1" descr="Une image contenant Police, logo, texte, Graphique&#10;&#10;Description générée automatiquement">
            <a:extLst>
              <a:ext uri="{FF2B5EF4-FFF2-40B4-BE49-F238E27FC236}">
                <a16:creationId xmlns:a16="http://schemas.microsoft.com/office/drawing/2014/main" id="{B5223947-0B9E-0680-E821-46A70C8DE5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3320"/>
            <a:ext cx="2232248" cy="219764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260648"/>
            <a:ext cx="8229600" cy="1442424"/>
          </a:xfrm>
        </p:spPr>
        <p:txBody>
          <a:bodyPr>
            <a:noAutofit/>
          </a:bodyPr>
          <a:lstStyle/>
          <a:p>
            <a:r>
              <a:rPr lang="fr-CA" sz="4800" b="1" cap="small" dirty="0">
                <a:solidFill>
                  <a:schemeClr val="tx1"/>
                </a:solidFill>
              </a:rPr>
              <a:t>Clôture de l’assemblée générale de l’unité CAMPUS 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564904"/>
            <a:ext cx="7992888" cy="3687688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tabLst>
                <a:tab pos="2419350" algn="r"/>
              </a:tabLst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356350"/>
            <a:ext cx="1666528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503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4213" y="188640"/>
            <a:ext cx="7772400" cy="1719808"/>
          </a:xfrm>
        </p:spPr>
        <p:txBody>
          <a:bodyPr>
            <a:normAutofit fontScale="90000"/>
          </a:bodyPr>
          <a:lstStyle/>
          <a:p>
            <a:r>
              <a:rPr lang="fr-CA" dirty="0">
                <a:solidFill>
                  <a:srgbClr val="FFC000"/>
                </a:solidFill>
              </a:rPr>
              <a:t>Assemblée générale d’unité</a:t>
            </a:r>
            <a:br>
              <a:rPr lang="fr-CA" dirty="0">
                <a:solidFill>
                  <a:srgbClr val="FFC000"/>
                </a:solidFill>
              </a:rPr>
            </a:br>
            <a:r>
              <a:rPr lang="fr-CA" dirty="0">
                <a:solidFill>
                  <a:srgbClr val="FFC000"/>
                </a:solidFill>
              </a:rPr>
              <a:t>Unité CAMPUS 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4213" y="3860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Times New Roman" pitchFamily="18" charset="0"/>
            </a:endParaRPr>
          </a:p>
        </p:txBody>
      </p:sp>
      <p:pic>
        <p:nvPicPr>
          <p:cNvPr id="4104" name="Picture 8" descr="csqntra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650" y="4941888"/>
            <a:ext cx="1111250" cy="1728787"/>
          </a:xfrm>
          <a:prstGeom prst="rect">
            <a:avLst/>
          </a:prstGeom>
          <a:noFill/>
        </p:spPr>
      </p:pic>
      <p:pic>
        <p:nvPicPr>
          <p:cNvPr id="4105" name="Picture 9" descr="logo_spprul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850" y="5589588"/>
            <a:ext cx="7056438" cy="909637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>
            <p:custDataLst>
              <p:tags r:id="rId5"/>
            </p:custDataLst>
          </p:nvPr>
        </p:nvSpPr>
        <p:spPr>
          <a:xfrm>
            <a:off x="251520" y="494116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prstClr val="black"/>
                </a:solidFill>
                <a:latin typeface="Calibri"/>
              </a:rPr>
              <a:t>Luc-André Levesque, CRIA  </a:t>
            </a:r>
          </a:p>
          <a:p>
            <a:r>
              <a:rPr lang="fr-CA" dirty="0">
                <a:solidFill>
                  <a:prstClr val="black"/>
                </a:solidFill>
                <a:latin typeface="Calibri"/>
              </a:rPr>
              <a:t>Le mercredi 30 août 2023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775BCEF-7D94-CA1F-3827-D98C237D9AC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14816" y="2607920"/>
            <a:ext cx="72689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/>
              <a:t>Observations de la situation des PPR dans le cadre d’un projet de doctorat</a:t>
            </a:r>
          </a:p>
          <a:p>
            <a:pPr algn="ctr"/>
            <a:r>
              <a:rPr lang="fr-CA" sz="2400" b="1" dirty="0"/>
              <a:t>et </a:t>
            </a:r>
          </a:p>
          <a:p>
            <a:pPr algn="ctr"/>
            <a:r>
              <a:rPr lang="fr-CA" sz="2400" b="1" dirty="0"/>
              <a:t>Observation de la situation de négociation collective des PPR CAMPUS</a:t>
            </a:r>
          </a:p>
        </p:txBody>
      </p:sp>
    </p:spTree>
    <p:extLst>
      <p:ext uri="{BB962C8B-B14F-4D97-AF65-F5344CB8AC3E}">
        <p14:creationId xmlns:p14="http://schemas.microsoft.com/office/powerpoint/2010/main" val="70606000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73492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Offre patronale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L’offre globale patronale s’intéresse essentiellement à l’indexation et fait fi des autres priorités des PPR tel qu’accorder un </a:t>
            </a:r>
            <a:r>
              <a:rPr lang="fr-CA" sz="1800" u="sng" dirty="0">
                <a:latin typeface="Arial" charset="0"/>
                <a:ea typeface="Arial" charset="0"/>
                <a:cs typeface="Arial" charset="0"/>
              </a:rPr>
              <a:t>salaire égal</a:t>
            </a: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 aux membres de son personnel qui accomplissent un </a:t>
            </a:r>
            <a:r>
              <a:rPr lang="fr-CA" sz="1800" u="sng" dirty="0">
                <a:latin typeface="Arial" charset="0"/>
                <a:ea typeface="Arial" charset="0"/>
                <a:cs typeface="Arial" charset="0"/>
              </a:rPr>
              <a:t>travail équivalent au même endroit</a:t>
            </a:r>
          </a:p>
          <a:p>
            <a:pPr marL="0" indent="0">
              <a:buClr>
                <a:srgbClr val="FFC000"/>
              </a:buClr>
              <a:buNone/>
            </a:pPr>
            <a:endParaRPr lang="fr-CA" sz="1800" u="sng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fr-CA" sz="2000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r>
              <a:rPr lang="fr-CA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cumulatif des indexations : 16,5%</a:t>
            </a:r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r>
              <a:rPr lang="fr-CA" b="1" dirty="0"/>
              <a:t> </a:t>
            </a:r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  <a:p>
            <a:pPr marL="0" indent="0">
              <a:buClr>
                <a:srgbClr val="FFC000"/>
              </a:buClr>
              <a:buNone/>
            </a:pPr>
            <a:endParaRPr lang="fr-CA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32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7E8EB3B-5D1E-1610-90B9-74A2FCF099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552" y="2275414"/>
            <a:ext cx="7385248" cy="196575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417548B-ACA9-A82A-D812-3B9B89B791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744" y="4934907"/>
            <a:ext cx="7385248" cy="1604005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EA653B74-8C74-72DF-2F51-6BF0FFF5C365}"/>
              </a:ext>
            </a:extLst>
          </p:cNvPr>
          <p:cNvSpPr/>
          <p:nvPr/>
        </p:nvSpPr>
        <p:spPr>
          <a:xfrm>
            <a:off x="2590800" y="2492896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E85D487-30A1-F1A3-E984-29E13053DC2F}"/>
              </a:ext>
            </a:extLst>
          </p:cNvPr>
          <p:cNvSpPr/>
          <p:nvPr/>
        </p:nvSpPr>
        <p:spPr>
          <a:xfrm>
            <a:off x="2274168" y="5092126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81CCEE9-1A7A-24D5-FEAA-F241A705A85A}"/>
              </a:ext>
            </a:extLst>
          </p:cNvPr>
          <p:cNvSpPr/>
          <p:nvPr/>
        </p:nvSpPr>
        <p:spPr>
          <a:xfrm>
            <a:off x="2274168" y="5550396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D58EEC28-FF84-5F0B-1A39-3A94A06132C3}"/>
              </a:ext>
            </a:extLst>
          </p:cNvPr>
          <p:cNvSpPr/>
          <p:nvPr/>
        </p:nvSpPr>
        <p:spPr>
          <a:xfrm>
            <a:off x="2274168" y="6034889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024C8E8-8698-B7FB-DF11-1CB39242CE21}"/>
              </a:ext>
            </a:extLst>
          </p:cNvPr>
          <p:cNvSpPr/>
          <p:nvPr/>
        </p:nvSpPr>
        <p:spPr>
          <a:xfrm>
            <a:off x="6454754" y="5573899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D64311C-0072-CE45-6A26-65DD01B7CBF2}"/>
              </a:ext>
            </a:extLst>
          </p:cNvPr>
          <p:cNvSpPr/>
          <p:nvPr/>
        </p:nvSpPr>
        <p:spPr>
          <a:xfrm>
            <a:off x="6454754" y="6103083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1D4B1AE-9B6F-B619-6498-4EAA8E9A70FD}"/>
              </a:ext>
            </a:extLst>
          </p:cNvPr>
          <p:cNvSpPr/>
          <p:nvPr/>
        </p:nvSpPr>
        <p:spPr>
          <a:xfrm>
            <a:off x="7524564" y="6136101"/>
            <a:ext cx="3928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9512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3600" dirty="0"/>
              <a:t>Observations de la situation des PPR dans le cadre d’un projet de doctorat – </a:t>
            </a:r>
            <a:br>
              <a:rPr lang="fr-CA" sz="3600" dirty="0"/>
            </a:br>
            <a:r>
              <a:rPr lang="fr-CA" sz="3600" dirty="0"/>
              <a:t>Albert Amba Mballa, Ph. D. 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fr-CA" sz="2200" b="1" cap="small" dirty="0">
              <a:solidFill>
                <a:srgbClr val="FFC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4000" dirty="0"/>
              <a:t>Situation des négociations collectives des PPR unité CAMPUS </a:t>
            </a:r>
            <a:endParaRPr lang="fr-FR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fr-CA" sz="2200" b="1" cap="small" dirty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400" cap="small" dirty="0"/>
              <a:t>État de la situation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CA" sz="2200" cap="small" dirty="0"/>
              <a:t>Marchés internes et externes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CA" sz="2200" cap="small" dirty="0"/>
              <a:t>Priorités établies par les membres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CA" sz="2200" cap="small" dirty="0"/>
              <a:t>Évolution des présentes négociations</a:t>
            </a:r>
          </a:p>
          <a:p>
            <a:pPr marL="822960" lvl="1" indent="-457200">
              <a:buFont typeface="+mj-lt"/>
              <a:buAutoNum type="arabicPeriod"/>
            </a:pPr>
            <a:endParaRPr lang="fr-CA" sz="2200" cap="small" dirty="0"/>
          </a:p>
          <a:p>
            <a:pPr marL="457200" indent="-457200">
              <a:buFont typeface="+mj-lt"/>
              <a:buAutoNum type="arabicPeriod"/>
            </a:pPr>
            <a:r>
              <a:rPr lang="fr-CA" sz="2400" cap="small" dirty="0"/>
              <a:t>Vers où allons-nous?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9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40487"/>
            <a:ext cx="8229600" cy="578328"/>
          </a:xfrm>
        </p:spPr>
        <p:txBody>
          <a:bodyPr>
            <a:noAutofit/>
          </a:bodyPr>
          <a:lstStyle/>
          <a:p>
            <a:r>
              <a:rPr lang="fr-FR" sz="4000" dirty="0"/>
              <a:t>Avant-propos – Les statuts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521BED2-8538-260F-4ED3-E380BF9BD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1389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1025" name="Image 4">
            <a:extLst>
              <a:ext uri="{FF2B5EF4-FFF2-40B4-BE49-F238E27FC236}">
                <a16:creationId xmlns:a16="http://schemas.microsoft.com/office/drawing/2014/main" id="{1324DCC2-0034-3E4F-7694-61D062C4A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42" y="977330"/>
            <a:ext cx="7904316" cy="553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6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F4744-D0C9-E845-3C32-CF3BCBFA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État de la situation – marché interne </a:t>
            </a:r>
            <a:r>
              <a:rPr lang="fr-CA" sz="2700" dirty="0"/>
              <a:t>(SEUL)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1CD2B05-75A9-8263-C846-4717CF45CA99}"/>
              </a:ext>
            </a:extLst>
          </p:cNvPr>
          <p:cNvSpPr/>
          <p:nvPr/>
        </p:nvSpPr>
        <p:spPr>
          <a:xfrm>
            <a:off x="7740352" y="5484056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3B84C51-D95D-144C-91B9-974044BCA57D}"/>
              </a:ext>
            </a:extLst>
          </p:cNvPr>
          <p:cNvSpPr/>
          <p:nvPr/>
        </p:nvSpPr>
        <p:spPr>
          <a:xfrm>
            <a:off x="3491880" y="5805264"/>
            <a:ext cx="792088" cy="2880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B0902EFD-5B00-F8FE-0DC3-EF2D45BF0E63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998AEAE2-A362-3C1E-C2FA-577C4BF3B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117897"/>
              </p:ext>
            </p:extLst>
          </p:nvPr>
        </p:nvGraphicFramePr>
        <p:xfrm>
          <a:off x="457200" y="646516"/>
          <a:ext cx="8229600" cy="592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7871277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637926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4990016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314120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7640795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065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Échelon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SPPRUL</a:t>
                      </a:r>
                    </a:p>
                    <a:p>
                      <a:pPr algn="ctr"/>
                      <a:r>
                        <a:rPr lang="fr-CA" sz="1200" dirty="0"/>
                        <a:t>Catégorie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SPPRUL</a:t>
                      </a:r>
                    </a:p>
                    <a:p>
                      <a:pPr algn="ctr"/>
                      <a:r>
                        <a:rPr lang="fr-CA" sz="1200" dirty="0"/>
                        <a:t>Catégorie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SPPRUL</a:t>
                      </a:r>
                    </a:p>
                    <a:p>
                      <a:pPr algn="ctr"/>
                      <a:r>
                        <a:rPr lang="fr-CA" sz="1200" dirty="0"/>
                        <a:t>Catégorie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Adjoint de bureau – </a:t>
                      </a:r>
                    </a:p>
                    <a:p>
                      <a:pPr algn="ctr"/>
                      <a:r>
                        <a:rPr lang="fr-CA" sz="1200" dirty="0"/>
                        <a:t>DEC ou Sec 5 </a:t>
                      </a:r>
                    </a:p>
                    <a:p>
                      <a:pPr algn="ctr"/>
                      <a:r>
                        <a:rPr lang="fr-CA" sz="1200" dirty="0"/>
                        <a:t>(classe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Tech en travaux d’enseignement et de recherche (</a:t>
                      </a:r>
                      <a:r>
                        <a:rPr kumimoji="0" lang="fr-CA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classe 16</a:t>
                      </a:r>
                      <a:r>
                        <a:rPr lang="fr-CA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644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Baccalauréat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48 547 $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71675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Maitrise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50 524 $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5340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Doctorat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52 500 $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1942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47 833 $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54 477 $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76349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</a:t>
                      </a:r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49 500 $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56 453 $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49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51 148 $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58 449 $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fr-CA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2815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44 736 $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52 815 $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60 425 $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46 701 $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53 563 $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74863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46 283 $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54 463 $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62 402 $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47 502 $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55 073 $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44248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47 848 $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56 130 $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64 378 $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48 321 $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56 675 $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276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49 395 $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57 796 $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66 355 $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49 140 $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58 240 $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92372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50 942 $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59 444 $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68 332 $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49 959 $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59 896 $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06001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52 507 $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61 111 $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70 308 $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50 833 $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61 625 $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075335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54 054 $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62 759 $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72 285 $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51 652 $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63 391 $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27757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55 601 $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64 426 $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74 261 $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52 562 $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65 229 $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653643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57 148 $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66 093 $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76 257 $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53 453 $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67 085 $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117806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58 713 $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67 741 $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78 233 $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68 996 $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287142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60 260 $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69 407 $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80 210 $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70 980 $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50329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61 807 $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71 055 $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82 186 $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9420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63 372 $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72 722 $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84 163 $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9750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64 919 $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74 389 $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86 140 $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524684"/>
                  </a:ext>
                </a:extLst>
              </a:tr>
            </a:tbl>
          </a:graphicData>
        </a:graphic>
      </p:graphicFrame>
      <p:sp>
        <p:nvSpPr>
          <p:cNvPr id="11" name="Ellipse 10">
            <a:extLst>
              <a:ext uri="{FF2B5EF4-FFF2-40B4-BE49-F238E27FC236}">
                <a16:creationId xmlns:a16="http://schemas.microsoft.com/office/drawing/2014/main" id="{063B5F42-D4A8-F613-9FF9-4ECF52F2B028}"/>
              </a:ext>
            </a:extLst>
          </p:cNvPr>
          <p:cNvSpPr/>
          <p:nvPr/>
        </p:nvSpPr>
        <p:spPr>
          <a:xfrm>
            <a:off x="2123728" y="6356350"/>
            <a:ext cx="762000" cy="21684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DEB91AD-E5F2-8BC2-580D-466BF599571E}"/>
              </a:ext>
            </a:extLst>
          </p:cNvPr>
          <p:cNvSpPr/>
          <p:nvPr/>
        </p:nvSpPr>
        <p:spPr>
          <a:xfrm>
            <a:off x="4860032" y="4581128"/>
            <a:ext cx="762000" cy="21684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C45D599-DAED-BE50-C3C0-BBB2C33745D3}"/>
              </a:ext>
            </a:extLst>
          </p:cNvPr>
          <p:cNvSpPr/>
          <p:nvPr/>
        </p:nvSpPr>
        <p:spPr>
          <a:xfrm>
            <a:off x="3491880" y="5845846"/>
            <a:ext cx="762000" cy="21684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D75B8B28-16BA-2141-0D13-287599A0010D}"/>
              </a:ext>
            </a:extLst>
          </p:cNvPr>
          <p:cNvSpPr/>
          <p:nvPr/>
        </p:nvSpPr>
        <p:spPr>
          <a:xfrm>
            <a:off x="7543800" y="5612197"/>
            <a:ext cx="762000" cy="21684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751E6A4-FD1A-E927-753C-97C317FB5FB3}"/>
              </a:ext>
            </a:extLst>
          </p:cNvPr>
          <p:cNvSpPr/>
          <p:nvPr/>
        </p:nvSpPr>
        <p:spPr>
          <a:xfrm>
            <a:off x="2085281" y="3068960"/>
            <a:ext cx="762000" cy="2168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925AE9B-2159-8870-252F-BBB8E1E5A47D}"/>
              </a:ext>
            </a:extLst>
          </p:cNvPr>
          <p:cNvSpPr/>
          <p:nvPr/>
        </p:nvSpPr>
        <p:spPr>
          <a:xfrm>
            <a:off x="6156176" y="3053408"/>
            <a:ext cx="762000" cy="2168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42CA48A-4BDF-A57E-D519-3BA187DF4E45}"/>
              </a:ext>
            </a:extLst>
          </p:cNvPr>
          <p:cNvSpPr/>
          <p:nvPr/>
        </p:nvSpPr>
        <p:spPr>
          <a:xfrm>
            <a:off x="7524403" y="3068960"/>
            <a:ext cx="762000" cy="21684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3B138B5-2DF3-D727-3973-AEA7967DF646}"/>
              </a:ext>
            </a:extLst>
          </p:cNvPr>
          <p:cNvSpPr/>
          <p:nvPr/>
        </p:nvSpPr>
        <p:spPr>
          <a:xfrm>
            <a:off x="3491880" y="2823220"/>
            <a:ext cx="762000" cy="21684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3364C1E9-1E54-C622-3BCD-1435BFE9A840}"/>
              </a:ext>
            </a:extLst>
          </p:cNvPr>
          <p:cNvSpPr/>
          <p:nvPr/>
        </p:nvSpPr>
        <p:spPr>
          <a:xfrm>
            <a:off x="4860032" y="2060026"/>
            <a:ext cx="762000" cy="21684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2942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228"/>
            <a:ext cx="8229600" cy="1087540"/>
          </a:xfrm>
        </p:spPr>
        <p:txBody>
          <a:bodyPr>
            <a:noAutofit/>
          </a:bodyPr>
          <a:lstStyle/>
          <a:p>
            <a:r>
              <a:rPr lang="fr-CA" sz="3600" dirty="0"/>
              <a:t>État de la situation – </a:t>
            </a:r>
            <a:br>
              <a:rPr lang="fr-CA" sz="3600" dirty="0"/>
            </a:br>
            <a:r>
              <a:rPr lang="fr-CA" sz="3600" dirty="0"/>
              <a:t>marché interne</a:t>
            </a:r>
            <a:endParaRPr lang="fr-FR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196752"/>
            <a:ext cx="5003453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r-CA" sz="18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CA" sz="1800" b="1" dirty="0">
                <a:latin typeface="Arial" charset="0"/>
                <a:ea typeface="Arial" charset="0"/>
                <a:cs typeface="Arial" charset="0"/>
              </a:rPr>
              <a:t>Écart salarial important entre les PPR et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1800" b="1" dirty="0">
                <a:latin typeface="Arial" charset="0"/>
                <a:ea typeface="Arial" charset="0"/>
                <a:cs typeface="Arial" charset="0"/>
              </a:rPr>
              <a:t>les membres de l’APAPUL </a:t>
            </a: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malgré: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Qualifications semblables 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fr-CA" sz="1400" i="1" dirty="0">
                <a:latin typeface="Arial" charset="0"/>
                <a:ea typeface="Arial" charset="0"/>
                <a:cs typeface="Arial" charset="0"/>
              </a:rPr>
              <a:t>22% Baccalauréat 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fr-CA" sz="1400" i="1" dirty="0">
                <a:latin typeface="Arial" charset="0"/>
                <a:ea typeface="Arial" charset="0"/>
                <a:cs typeface="Arial" charset="0"/>
              </a:rPr>
              <a:t>45% Maîtrise</a:t>
            </a:r>
          </a:p>
          <a:p>
            <a:pPr lvl="2">
              <a:lnSpc>
                <a:spcPct val="150000"/>
              </a:lnSpc>
              <a:buFontTx/>
              <a:buChar char="-"/>
            </a:pPr>
            <a:r>
              <a:rPr lang="fr-CA" sz="1400" i="1" dirty="0">
                <a:latin typeface="Arial" charset="0"/>
                <a:ea typeface="Arial" charset="0"/>
                <a:cs typeface="Arial" charset="0"/>
              </a:rPr>
              <a:t>31% Doctorat/Post-doctorat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Responsabilités semblables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Imputabilités semblables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Conditions de travail semblables </a:t>
            </a:r>
            <a:br>
              <a:rPr lang="fr-CA" sz="1800" dirty="0">
                <a:latin typeface="Arial" charset="0"/>
                <a:ea typeface="Arial" charset="0"/>
                <a:cs typeface="Arial" charset="0"/>
              </a:rPr>
            </a:br>
            <a:r>
              <a:rPr lang="fr-CA" sz="1800" dirty="0">
                <a:latin typeface="Arial" charset="0"/>
                <a:ea typeface="Arial" charset="0"/>
                <a:cs typeface="Arial" charset="0"/>
              </a:rPr>
              <a:t>[conditions dans lesquelles le travail s’effectue]</a:t>
            </a:r>
            <a:endParaRPr lang="fr-CA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CA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D4628D4-E079-4AA8-AEF6-EC266BB67B0E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EE29FE54-C23D-68DB-5DC8-00AB6227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85202"/>
              </p:ext>
            </p:extLst>
          </p:nvPr>
        </p:nvGraphicFramePr>
        <p:xfrm>
          <a:off x="5033838" y="116632"/>
          <a:ext cx="3652962" cy="58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136">
                  <a:extLst>
                    <a:ext uri="{9D8B030D-6E8A-4147-A177-3AD203B41FA5}">
                      <a16:colId xmlns:a16="http://schemas.microsoft.com/office/drawing/2014/main" val="820181720"/>
                    </a:ext>
                  </a:extLst>
                </a:gridCol>
                <a:gridCol w="1354413">
                  <a:extLst>
                    <a:ext uri="{9D8B030D-6E8A-4147-A177-3AD203B41FA5}">
                      <a16:colId xmlns:a16="http://schemas.microsoft.com/office/drawing/2014/main" val="2787912445"/>
                    </a:ext>
                  </a:extLst>
                </a:gridCol>
                <a:gridCol w="1354413">
                  <a:extLst>
                    <a:ext uri="{9D8B030D-6E8A-4147-A177-3AD203B41FA5}">
                      <a16:colId xmlns:a16="http://schemas.microsoft.com/office/drawing/2014/main" val="4283630778"/>
                    </a:ext>
                  </a:extLst>
                </a:gridCol>
              </a:tblGrid>
              <a:tr h="382033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Échelon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/>
                        <a:t>APAPUL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(Classe 7)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(2022-2026)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SPPRUL</a:t>
                      </a:r>
                    </a:p>
                    <a:p>
                      <a:pPr algn="ctr"/>
                      <a:r>
                        <a:rPr lang="fr-CA" sz="1200" dirty="0"/>
                        <a:t>(catégorie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10072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58 804 $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40274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60 686 $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47 833 $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24877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62 628 $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49 500 $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85093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64 631 $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51 148 $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96981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66 700 $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52 815 $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43747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68 834 $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54 463 $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86751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71 037 $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56 130 $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29290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73 310 $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57 796 $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83966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75 656 $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59 444 $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33943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78 077 $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61 111 $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6501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80 576 $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62 759 $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74631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83 155 $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64 426 $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35223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85 815 $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66 093 $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70601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88 561 $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67 741 $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43241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91 395 $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69 407 $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19808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94 320 $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71 055 $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68287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97 338 $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72 722 $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496384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100 453 $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74 389 $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42655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3645869-315C-803E-84CE-7392EDC6E4A8}"/>
              </a:ext>
            </a:extLst>
          </p:cNvPr>
          <p:cNvSpPr/>
          <p:nvPr/>
        </p:nvSpPr>
        <p:spPr>
          <a:xfrm>
            <a:off x="6314044" y="6084129"/>
            <a:ext cx="1519364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bg1"/>
                </a:solidFill>
                <a:highlight>
                  <a:srgbClr val="00FF00"/>
                </a:highlight>
              </a:rPr>
              <a:t>Baccalauréat</a:t>
            </a:r>
          </a:p>
          <a:p>
            <a:pPr algn="ctr"/>
            <a:r>
              <a:rPr lang="fr-CA" sz="1400" dirty="0">
                <a:solidFill>
                  <a:schemeClr val="bg1"/>
                </a:solidFill>
                <a:highlight>
                  <a:srgbClr val="00FFFF"/>
                </a:highlight>
              </a:rPr>
              <a:t>Maitrise</a:t>
            </a:r>
          </a:p>
          <a:p>
            <a:pPr algn="ctr"/>
            <a:r>
              <a:rPr lang="fr-CA" sz="1400" dirty="0">
                <a:solidFill>
                  <a:schemeClr val="bg1"/>
                </a:solidFill>
                <a:highlight>
                  <a:srgbClr val="FF00FF"/>
                </a:highlight>
              </a:rPr>
              <a:t>Doctorat</a:t>
            </a:r>
          </a:p>
        </p:txBody>
      </p:sp>
    </p:spTree>
    <p:extLst>
      <p:ext uri="{BB962C8B-B14F-4D97-AF65-F5344CB8AC3E}">
        <p14:creationId xmlns:p14="http://schemas.microsoft.com/office/powerpoint/2010/main" val="817942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0A56B-6AB5-ACD1-4FDB-B9BB9D47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État de la situation – marché externe </a:t>
            </a:r>
            <a:r>
              <a:rPr lang="fr-CA" sz="2700" dirty="0"/>
              <a:t>(catégorie 2)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FDBE183-E54F-6261-69FA-358448FD0F8E}"/>
              </a:ext>
            </a:extLst>
          </p:cNvPr>
          <p:cNvSpPr/>
          <p:nvPr/>
        </p:nvSpPr>
        <p:spPr>
          <a:xfrm>
            <a:off x="2843808" y="4005064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5C779D7-17AB-F965-D870-3C03EFB002F9}"/>
              </a:ext>
            </a:extLst>
          </p:cNvPr>
          <p:cNvSpPr/>
          <p:nvPr/>
        </p:nvSpPr>
        <p:spPr>
          <a:xfrm>
            <a:off x="3635896" y="4206621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0B03711-312D-03F9-7301-35078DB09F3B}"/>
              </a:ext>
            </a:extLst>
          </p:cNvPr>
          <p:cNvSpPr/>
          <p:nvPr/>
        </p:nvSpPr>
        <p:spPr>
          <a:xfrm>
            <a:off x="4427984" y="4365104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5E97F57-91C7-AF60-8990-7DE05F523B32}"/>
              </a:ext>
            </a:extLst>
          </p:cNvPr>
          <p:cNvSpPr/>
          <p:nvPr/>
        </p:nvSpPr>
        <p:spPr>
          <a:xfrm>
            <a:off x="5250514" y="4788263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43EB2D5-A40C-107A-D540-59B4EFFBF77E}"/>
              </a:ext>
            </a:extLst>
          </p:cNvPr>
          <p:cNvSpPr/>
          <p:nvPr/>
        </p:nvSpPr>
        <p:spPr>
          <a:xfrm>
            <a:off x="6084168" y="4788263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9AB0252-A89E-0821-2DAA-E1D14FF578F4}"/>
              </a:ext>
            </a:extLst>
          </p:cNvPr>
          <p:cNvSpPr/>
          <p:nvPr/>
        </p:nvSpPr>
        <p:spPr>
          <a:xfrm>
            <a:off x="6804248" y="4788263"/>
            <a:ext cx="576064" cy="21602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89B7309-0CB2-A644-B272-3E50DC249B54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/>
              <a:t>Le mercredi 30 août 2023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6C65041-966B-CCB8-1BF6-8E1168F91A14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DD4628D4-E079-4AA8-AEF6-EC266BB67B0E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14" name="Tableau 14">
            <a:extLst>
              <a:ext uri="{FF2B5EF4-FFF2-40B4-BE49-F238E27FC236}">
                <a16:creationId xmlns:a16="http://schemas.microsoft.com/office/drawing/2014/main" id="{5B753A3B-6D68-5C35-7400-EF4FD05D7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47248"/>
              </p:ext>
            </p:extLst>
          </p:nvPr>
        </p:nvGraphicFramePr>
        <p:xfrm>
          <a:off x="457200" y="793750"/>
          <a:ext cx="822959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54728129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2344863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13655618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26943935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18600143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2137148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752939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Échelon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dirty="0"/>
                        <a:t>APAPUL </a:t>
                      </a:r>
                      <a:r>
                        <a:rPr kumimoji="0" lang="fr-CA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(Classe 7)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(2022-2026)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SPPRUL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SERUM </a:t>
                      </a:r>
                    </a:p>
                    <a:p>
                      <a:pPr algn="ctr"/>
                      <a:r>
                        <a:rPr lang="fr-CA" sz="1200" dirty="0"/>
                        <a:t>(2019-2025)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APAPUS</a:t>
                      </a:r>
                    </a:p>
                    <a:p>
                      <a:pPr algn="ctr"/>
                      <a:r>
                        <a:rPr lang="fr-CA" sz="1200" dirty="0"/>
                        <a:t>(2023-2026)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UQTR </a:t>
                      </a:r>
                    </a:p>
                    <a:p>
                      <a:pPr algn="ctr"/>
                      <a:r>
                        <a:rPr lang="fr-CA" sz="1200" dirty="0"/>
                        <a:t>(2019-2024)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/>
                        <a:t>UQAR </a:t>
                      </a:r>
                    </a:p>
                    <a:p>
                      <a:pPr algn="ctr"/>
                      <a:r>
                        <a:rPr lang="fr-CA" sz="1200" dirty="0"/>
                        <a:t>(2018-2023)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29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58 804 $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highlight>
                            <a:srgbClr val="00FF00"/>
                          </a:highlight>
                        </a:rPr>
                        <a:t>Baccalauréat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0355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60 686 $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47 833 $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highlight>
                            <a:srgbClr val="00FFFF"/>
                          </a:highlight>
                        </a:rPr>
                        <a:t>Maîtrise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5428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62 628 $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49 500 $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>
                          <a:highlight>
                            <a:srgbClr val="FF00FF"/>
                          </a:highlight>
                        </a:rPr>
                        <a:t>Doctorat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5949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64 631 $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51 148 $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891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66 700 $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52 815 $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60 337 $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60 843 $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54 021 $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56 165 $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46567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68 834 $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54 463 $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62 147 $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63 136 $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58 072 $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59 296 $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02632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CA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71 037 $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56 130 $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64 011 $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65 520 $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62 428 $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62 426 $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63831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73 310 $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57 796 $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65 931 $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67 995 $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66 486 $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65 538 $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26308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75 656 $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59 444 $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67 910 $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70 580 $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70 475 $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68 669 $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69117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78 077 $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61 111 $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69 947 $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73 237 $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73 998 $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71 799 $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74248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80 576 $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62 759 $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72 046 $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76 003 $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77 328 $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74 929 $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25955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83 155 $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64 426 $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74 207 $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78 879 $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80 808 $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78 060 $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12061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85 815 $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66 093 $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76 433 $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81 864 $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84 445 $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81 172 $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44462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88 561 $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67 741 $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78 725 $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84 958 $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86 977 $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84 321 $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07351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91 395 $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69 407 $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81 088 $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88 161 $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89 588 $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87 451 $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32757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94 320 $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71 055 $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83 520 $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91 510 $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92 275 $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90 581 $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2248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97 338 $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72 722 $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86 026 $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94 968 $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95 043 $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93 712 $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9227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fr-CA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100 453 $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74 389 $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88 607 $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98 608 $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97 894 $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96 824 $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1403485"/>
                  </a:ext>
                </a:extLst>
              </a:tr>
            </a:tbl>
          </a:graphicData>
        </a:graphic>
      </p:graphicFrame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8930A6AA-A37D-100E-60C8-1231F3F72F39}"/>
              </a:ext>
            </a:extLst>
          </p:cNvPr>
          <p:cNvSpPr/>
          <p:nvPr/>
        </p:nvSpPr>
        <p:spPr>
          <a:xfrm>
            <a:off x="6372200" y="1484784"/>
            <a:ext cx="2232248" cy="9474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/>
              <a:t>Avec maitrise</a:t>
            </a:r>
          </a:p>
          <a:p>
            <a:pPr algn="ctr"/>
            <a:r>
              <a:rPr lang="fr-CA" sz="1400" dirty="0"/>
              <a:t>Après 5 ans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1ECCE6E-58E0-1EE4-BC34-61DA680F9984}"/>
              </a:ext>
            </a:extLst>
          </p:cNvPr>
          <p:cNvSpPr/>
          <p:nvPr/>
        </p:nvSpPr>
        <p:spPr>
          <a:xfrm>
            <a:off x="1835696" y="3420960"/>
            <a:ext cx="755104" cy="2240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8411656-C102-1676-1F23-A50CB04783B3}"/>
              </a:ext>
            </a:extLst>
          </p:cNvPr>
          <p:cNvSpPr/>
          <p:nvPr/>
        </p:nvSpPr>
        <p:spPr>
          <a:xfrm>
            <a:off x="2987824" y="3670548"/>
            <a:ext cx="755104" cy="224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54A4A0A-F102-5731-9FAE-A1F69503D883}"/>
              </a:ext>
            </a:extLst>
          </p:cNvPr>
          <p:cNvSpPr/>
          <p:nvPr/>
        </p:nvSpPr>
        <p:spPr>
          <a:xfrm>
            <a:off x="4194447" y="3968034"/>
            <a:ext cx="755104" cy="2240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144168EB-AE62-C63A-318C-C1207E6DC3B9}"/>
              </a:ext>
            </a:extLst>
          </p:cNvPr>
          <p:cNvSpPr/>
          <p:nvPr/>
        </p:nvSpPr>
        <p:spPr>
          <a:xfrm>
            <a:off x="5286448" y="4479212"/>
            <a:ext cx="755104" cy="2240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834C81F-D87D-A22D-84E5-FA3F15933C9A}"/>
              </a:ext>
            </a:extLst>
          </p:cNvPr>
          <p:cNvSpPr/>
          <p:nvPr/>
        </p:nvSpPr>
        <p:spPr>
          <a:xfrm>
            <a:off x="6477396" y="4501080"/>
            <a:ext cx="755104" cy="2240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4366B708-DEA3-C724-905A-484AD4119AC8}"/>
              </a:ext>
            </a:extLst>
          </p:cNvPr>
          <p:cNvSpPr/>
          <p:nvPr/>
        </p:nvSpPr>
        <p:spPr>
          <a:xfrm>
            <a:off x="7668344" y="4479212"/>
            <a:ext cx="755104" cy="2240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C741435-97E8-F723-510F-AC3EE41C4EF9}"/>
              </a:ext>
            </a:extLst>
          </p:cNvPr>
          <p:cNvSpPr/>
          <p:nvPr/>
        </p:nvSpPr>
        <p:spPr>
          <a:xfrm>
            <a:off x="2843808" y="1412776"/>
            <a:ext cx="1093049" cy="49878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5182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23648</TotalTime>
  <Words>2931</Words>
  <Application>Microsoft Office PowerPoint</Application>
  <PresentationFormat>Affichage à l'écran (4:3)</PresentationFormat>
  <Paragraphs>649</Paragraphs>
  <Slides>32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Constantia</vt:lpstr>
      <vt:lpstr>Georgia Pro</vt:lpstr>
      <vt:lpstr>Times New Roman</vt:lpstr>
      <vt:lpstr>Wingdings</vt:lpstr>
      <vt:lpstr>Wingdings 2</vt:lpstr>
      <vt:lpstr>Débit</vt:lpstr>
      <vt:lpstr>Apéro-Négo Unité CAMPUS </vt:lpstr>
      <vt:lpstr>Votre comité de négociation collective</vt:lpstr>
      <vt:lpstr>Plan</vt:lpstr>
      <vt:lpstr>Observations de la situation des PPR dans le cadre d’un projet de doctorat –  Albert Amba Mballa, Ph. D. </vt:lpstr>
      <vt:lpstr>Situation des négociations collectives des PPR unité CAMPUS </vt:lpstr>
      <vt:lpstr>Avant-propos – Les statuts </vt:lpstr>
      <vt:lpstr>État de la situation – marché interne (SEUL)</vt:lpstr>
      <vt:lpstr>État de la situation –  marché interne</vt:lpstr>
      <vt:lpstr>État de la situation – marché externe (catégorie 2)</vt:lpstr>
      <vt:lpstr>État de la situation – Priorité de l’AGU-campus</vt:lpstr>
      <vt:lpstr>État de la situation – Priorité de l’AGU-campus</vt:lpstr>
      <vt:lpstr>Présentation PowerPoint</vt:lpstr>
      <vt:lpstr>État de la situation – L’échéancier</vt:lpstr>
      <vt:lpstr>État de la situation</vt:lpstr>
      <vt:lpstr>État de la situation – Révision des demandes</vt:lpstr>
      <vt:lpstr>État de la situation - Conciliateur</vt:lpstr>
      <vt:lpstr>État de la situation – Offre patronale</vt:lpstr>
      <vt:lpstr>État de la situation – Offre patronale</vt:lpstr>
      <vt:lpstr>État de la situation – Notre analyse de l’offre actuelle</vt:lpstr>
      <vt:lpstr>État de la situation – Prochaines étapes</vt:lpstr>
      <vt:lpstr>État de la situation – Appuie des membres chercheurs</vt:lpstr>
      <vt:lpstr>Personne gagnante du concours PPR</vt:lpstr>
      <vt:lpstr>Votre comité de mobilisation</vt:lpstr>
      <vt:lpstr>Merci pour votre intérêt </vt:lpstr>
      <vt:lpstr>Période de questions et commentaires</vt:lpstr>
      <vt:lpstr>Diapos extra pour l’AGU</vt:lpstr>
      <vt:lpstr>Adoption du mandat de négociation collective </vt:lpstr>
      <vt:lpstr>Adoption du mandat de négociation collective </vt:lpstr>
      <vt:lpstr>Adoption du mandat de négociation collective </vt:lpstr>
      <vt:lpstr>Clôture de l’assemblée générale de l’unité CAMPUS </vt:lpstr>
      <vt:lpstr>Assemblée générale d’unité Unité CAMPUS </vt:lpstr>
      <vt:lpstr>État de la situation – Offre patronale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Tournée des secteurs Mars 2011</dc:title>
  <dc:creator>Luc-André Levesque</dc:creator>
  <cp:lastModifiedBy>Véronique Dumont</cp:lastModifiedBy>
  <cp:revision>131</cp:revision>
  <cp:lastPrinted>2016-06-17T13:34:01Z</cp:lastPrinted>
  <dcterms:created xsi:type="dcterms:W3CDTF">2011-03-04T19:10:35Z</dcterms:created>
  <dcterms:modified xsi:type="dcterms:W3CDTF">2023-10-25T13:08:16Z</dcterms:modified>
</cp:coreProperties>
</file>