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7"/>
  </p:notesMasterIdLst>
  <p:sldIdLst>
    <p:sldId id="260" r:id="rId5"/>
    <p:sldId id="352" r:id="rId6"/>
    <p:sldId id="362" r:id="rId7"/>
    <p:sldId id="349" r:id="rId8"/>
    <p:sldId id="323" r:id="rId9"/>
    <p:sldId id="324" r:id="rId10"/>
    <p:sldId id="314" r:id="rId11"/>
    <p:sldId id="311" r:id="rId12"/>
    <p:sldId id="319" r:id="rId13"/>
    <p:sldId id="320" r:id="rId14"/>
    <p:sldId id="316" r:id="rId15"/>
    <p:sldId id="312" r:id="rId16"/>
    <p:sldId id="363" r:id="rId17"/>
    <p:sldId id="317" r:id="rId18"/>
    <p:sldId id="313" r:id="rId19"/>
    <p:sldId id="364" r:id="rId20"/>
    <p:sldId id="315" r:id="rId21"/>
    <p:sldId id="322" r:id="rId22"/>
    <p:sldId id="332" r:id="rId23"/>
    <p:sldId id="331" r:id="rId24"/>
    <p:sldId id="330" r:id="rId25"/>
    <p:sldId id="346" r:id="rId26"/>
    <p:sldId id="345" r:id="rId27"/>
    <p:sldId id="347" r:id="rId28"/>
    <p:sldId id="351" r:id="rId29"/>
    <p:sldId id="350" r:id="rId30"/>
    <p:sldId id="310" r:id="rId31"/>
    <p:sldId id="355" r:id="rId32"/>
    <p:sldId id="325" r:id="rId33"/>
    <p:sldId id="326" r:id="rId34"/>
    <p:sldId id="327" r:id="rId35"/>
    <p:sldId id="328" r:id="rId36"/>
  </p:sldIdLst>
  <p:sldSz cx="9144000" cy="6858000" type="screen4x3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DB717-91AE-CAF2-AEF8-98AA48073030}" name="Sonia Pomerleau" initials="SP" userId="S::SOPOM7@ulaval.ca::d849b8c5-dab7-450d-ba80-cf69bb9fc491" providerId="AD"/>
  <p188:author id="{52D2166C-2B18-61EE-3983-7DFA91A09215}" name="Philippe Massicotte" initials="PM" userId="S::phmas10@ulaval.ca::94f12cdb-c989-4220-b429-175df88120a4" providerId="AD"/>
  <p188:author id="{94ADEA8E-3B77-5477-5108-8426C5C545F9}" name="Valérie Guay" initials="VG" userId="S::VAGUA4@ulaval.ca::c43b8433-846b-494e-be7d-046299a751ec" providerId="AD"/>
  <p188:author id="{24015593-A8BB-08AF-6600-49DC0C84E141}" name="Véronique Garneau" initials="VG" userId="S::VEGAR11@ulaval.ca::79b7eb8e-a795-4845-ab10-1168ab5a7d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érie Guay" userId="c43b8433-846b-494e-be7d-046299a751ec" providerId="ADAL" clId="{A0A60A24-BEF1-42E2-984E-8C28E866A827}"/>
    <pc:docChg chg="delSld modSld">
      <pc:chgData name="Valérie Guay" userId="c43b8433-846b-494e-be7d-046299a751ec" providerId="ADAL" clId="{A0A60A24-BEF1-42E2-984E-8C28E866A827}" dt="2023-09-01T16:47:45.349" v="254" actId="1036"/>
      <pc:docMkLst>
        <pc:docMk/>
      </pc:docMkLst>
      <pc:sldChg chg="modSp mod">
        <pc:chgData name="Valérie Guay" userId="c43b8433-846b-494e-be7d-046299a751ec" providerId="ADAL" clId="{A0A60A24-BEF1-42E2-984E-8C28E866A827}" dt="2023-09-01T16:44:46.234" v="72" actId="122"/>
        <pc:sldMkLst>
          <pc:docMk/>
          <pc:sldMk cId="175598504" sldId="313"/>
        </pc:sldMkLst>
        <pc:graphicFrameChg chg="modGraphic">
          <ac:chgData name="Valérie Guay" userId="c43b8433-846b-494e-be7d-046299a751ec" providerId="ADAL" clId="{A0A60A24-BEF1-42E2-984E-8C28E866A827}" dt="2023-09-01T16:44:46.234" v="72" actId="122"/>
          <ac:graphicFrameMkLst>
            <pc:docMk/>
            <pc:sldMk cId="175598504" sldId="313"/>
            <ac:graphicFrameMk id="4" creationId="{0B156784-30FF-D844-C6E5-49BBD068C99B}"/>
          </ac:graphicFrameMkLst>
        </pc:graphicFrameChg>
      </pc:sldChg>
      <pc:sldChg chg="del">
        <pc:chgData name="Valérie Guay" userId="c43b8433-846b-494e-be7d-046299a751ec" providerId="ADAL" clId="{A0A60A24-BEF1-42E2-984E-8C28E866A827}" dt="2023-09-01T16:19:37.507" v="14" actId="2696"/>
        <pc:sldMkLst>
          <pc:docMk/>
          <pc:sldMk cId="2399306654" sldId="318"/>
        </pc:sldMkLst>
      </pc:sldChg>
      <pc:sldChg chg="del">
        <pc:chgData name="Valérie Guay" userId="c43b8433-846b-494e-be7d-046299a751ec" providerId="ADAL" clId="{A0A60A24-BEF1-42E2-984E-8C28E866A827}" dt="2023-09-01T16:19:32.977" v="13" actId="2696"/>
        <pc:sldMkLst>
          <pc:docMk/>
          <pc:sldMk cId="2719308293" sldId="329"/>
        </pc:sldMkLst>
      </pc:sldChg>
      <pc:sldChg chg="modSp mod">
        <pc:chgData name="Valérie Guay" userId="c43b8433-846b-494e-be7d-046299a751ec" providerId="ADAL" clId="{A0A60A24-BEF1-42E2-984E-8C28E866A827}" dt="2023-09-01T16:47:45.349" v="254" actId="1036"/>
        <pc:sldMkLst>
          <pc:docMk/>
          <pc:sldMk cId="1236018301" sldId="330"/>
        </pc:sldMkLst>
        <pc:graphicFrameChg chg="mod modGraphic">
          <ac:chgData name="Valérie Guay" userId="c43b8433-846b-494e-be7d-046299a751ec" providerId="ADAL" clId="{A0A60A24-BEF1-42E2-984E-8C28E866A827}" dt="2023-09-01T16:47:45.349" v="254" actId="1036"/>
          <ac:graphicFrameMkLst>
            <pc:docMk/>
            <pc:sldMk cId="1236018301" sldId="330"/>
            <ac:graphicFrameMk id="4" creationId="{514F1771-A006-92CA-BC3A-5204428C70EC}"/>
          </ac:graphicFrameMkLst>
        </pc:graphicFrameChg>
      </pc:sldChg>
      <pc:sldChg chg="modSp mod">
        <pc:chgData name="Valérie Guay" userId="c43b8433-846b-494e-be7d-046299a751ec" providerId="ADAL" clId="{A0A60A24-BEF1-42E2-984E-8C28E866A827}" dt="2023-09-01T16:47:18.940" v="239" actId="1036"/>
        <pc:sldMkLst>
          <pc:docMk/>
          <pc:sldMk cId="1038695911" sldId="331"/>
        </pc:sldMkLst>
        <pc:graphicFrameChg chg="mod modGraphic">
          <ac:chgData name="Valérie Guay" userId="c43b8433-846b-494e-be7d-046299a751ec" providerId="ADAL" clId="{A0A60A24-BEF1-42E2-984E-8C28E866A827}" dt="2023-09-01T16:47:18.940" v="239" actId="1036"/>
          <ac:graphicFrameMkLst>
            <pc:docMk/>
            <pc:sldMk cId="1038695911" sldId="331"/>
            <ac:graphicFrameMk id="4" creationId="{514F1771-A006-92CA-BC3A-5204428C70EC}"/>
          </ac:graphicFrameMkLst>
        </pc:graphicFrameChg>
      </pc:sldChg>
      <pc:sldChg chg="modSp mod">
        <pc:chgData name="Valérie Guay" userId="c43b8433-846b-494e-be7d-046299a751ec" providerId="ADAL" clId="{A0A60A24-BEF1-42E2-984E-8C28E866A827}" dt="2023-09-01T16:46:43.195" v="219" actId="1035"/>
        <pc:sldMkLst>
          <pc:docMk/>
          <pc:sldMk cId="2849735053" sldId="332"/>
        </pc:sldMkLst>
        <pc:graphicFrameChg chg="mod modGraphic">
          <ac:chgData name="Valérie Guay" userId="c43b8433-846b-494e-be7d-046299a751ec" providerId="ADAL" clId="{A0A60A24-BEF1-42E2-984E-8C28E866A827}" dt="2023-09-01T16:46:43.195" v="219" actId="1035"/>
          <ac:graphicFrameMkLst>
            <pc:docMk/>
            <pc:sldMk cId="2849735053" sldId="332"/>
            <ac:graphicFrameMk id="4" creationId="{514F1771-A006-92CA-BC3A-5204428C70EC}"/>
          </ac:graphicFrameMkLst>
        </pc:graphicFrameChg>
      </pc:sldChg>
      <pc:sldChg chg="del">
        <pc:chgData name="Valérie Guay" userId="c43b8433-846b-494e-be7d-046299a751ec" providerId="ADAL" clId="{A0A60A24-BEF1-42E2-984E-8C28E866A827}" dt="2023-09-01T16:16:32.923" v="0" actId="2696"/>
        <pc:sldMkLst>
          <pc:docMk/>
          <pc:sldMk cId="2039336627" sldId="333"/>
        </pc:sldMkLst>
      </pc:sldChg>
      <pc:sldChg chg="del">
        <pc:chgData name="Valérie Guay" userId="c43b8433-846b-494e-be7d-046299a751ec" providerId="ADAL" clId="{A0A60A24-BEF1-42E2-984E-8C28E866A827}" dt="2023-09-01T16:16:40.237" v="1" actId="2696"/>
        <pc:sldMkLst>
          <pc:docMk/>
          <pc:sldMk cId="2815122695" sldId="334"/>
        </pc:sldMkLst>
      </pc:sldChg>
      <pc:sldChg chg="del">
        <pc:chgData name="Valérie Guay" userId="c43b8433-846b-494e-be7d-046299a751ec" providerId="ADAL" clId="{A0A60A24-BEF1-42E2-984E-8C28E866A827}" dt="2023-09-01T16:16:44.507" v="2" actId="2696"/>
        <pc:sldMkLst>
          <pc:docMk/>
          <pc:sldMk cId="3789391041" sldId="335"/>
        </pc:sldMkLst>
      </pc:sldChg>
      <pc:sldChg chg="del">
        <pc:chgData name="Valérie Guay" userId="c43b8433-846b-494e-be7d-046299a751ec" providerId="ADAL" clId="{A0A60A24-BEF1-42E2-984E-8C28E866A827}" dt="2023-09-01T16:16:56.132" v="3" actId="2696"/>
        <pc:sldMkLst>
          <pc:docMk/>
          <pc:sldMk cId="2931809869" sldId="336"/>
        </pc:sldMkLst>
      </pc:sldChg>
      <pc:sldChg chg="del">
        <pc:chgData name="Valérie Guay" userId="c43b8433-846b-494e-be7d-046299a751ec" providerId="ADAL" clId="{A0A60A24-BEF1-42E2-984E-8C28E866A827}" dt="2023-09-01T16:17:02.616" v="4" actId="2696"/>
        <pc:sldMkLst>
          <pc:docMk/>
          <pc:sldMk cId="2807973181" sldId="337"/>
        </pc:sldMkLst>
      </pc:sldChg>
      <pc:sldChg chg="del">
        <pc:chgData name="Valérie Guay" userId="c43b8433-846b-494e-be7d-046299a751ec" providerId="ADAL" clId="{A0A60A24-BEF1-42E2-984E-8C28E866A827}" dt="2023-09-01T16:17:10.836" v="5" actId="2696"/>
        <pc:sldMkLst>
          <pc:docMk/>
          <pc:sldMk cId="3462256091" sldId="338"/>
        </pc:sldMkLst>
      </pc:sldChg>
      <pc:sldChg chg="del">
        <pc:chgData name="Valérie Guay" userId="c43b8433-846b-494e-be7d-046299a751ec" providerId="ADAL" clId="{A0A60A24-BEF1-42E2-984E-8C28E866A827}" dt="2023-09-01T16:19:28.447" v="12" actId="2696"/>
        <pc:sldMkLst>
          <pc:docMk/>
          <pc:sldMk cId="1015936122" sldId="348"/>
        </pc:sldMkLst>
      </pc:sldChg>
      <pc:sldChg chg="del">
        <pc:chgData name="Valérie Guay" userId="c43b8433-846b-494e-be7d-046299a751ec" providerId="ADAL" clId="{A0A60A24-BEF1-42E2-984E-8C28E866A827}" dt="2023-09-01T16:18:07.499" v="6" actId="2696"/>
        <pc:sldMkLst>
          <pc:docMk/>
          <pc:sldMk cId="3806017665" sldId="353"/>
        </pc:sldMkLst>
      </pc:sldChg>
      <pc:sldChg chg="del">
        <pc:chgData name="Valérie Guay" userId="c43b8433-846b-494e-be7d-046299a751ec" providerId="ADAL" clId="{A0A60A24-BEF1-42E2-984E-8C28E866A827}" dt="2023-09-01T16:19:46.749" v="15" actId="2696"/>
        <pc:sldMkLst>
          <pc:docMk/>
          <pc:sldMk cId="52648776" sldId="356"/>
        </pc:sldMkLst>
      </pc:sldChg>
      <pc:sldChg chg="del">
        <pc:chgData name="Valérie Guay" userId="c43b8433-846b-494e-be7d-046299a751ec" providerId="ADAL" clId="{A0A60A24-BEF1-42E2-984E-8C28E866A827}" dt="2023-09-01T16:18:10.683" v="7" actId="2696"/>
        <pc:sldMkLst>
          <pc:docMk/>
          <pc:sldMk cId="2798592777" sldId="357"/>
        </pc:sldMkLst>
      </pc:sldChg>
      <pc:sldChg chg="del">
        <pc:chgData name="Valérie Guay" userId="c43b8433-846b-494e-be7d-046299a751ec" providerId="ADAL" clId="{A0A60A24-BEF1-42E2-984E-8C28E866A827}" dt="2023-09-01T16:18:14.022" v="8" actId="2696"/>
        <pc:sldMkLst>
          <pc:docMk/>
          <pc:sldMk cId="3602668110" sldId="358"/>
        </pc:sldMkLst>
      </pc:sldChg>
      <pc:sldChg chg="del">
        <pc:chgData name="Valérie Guay" userId="c43b8433-846b-494e-be7d-046299a751ec" providerId="ADAL" clId="{A0A60A24-BEF1-42E2-984E-8C28E866A827}" dt="2023-09-01T16:18:16.932" v="9" actId="2696"/>
        <pc:sldMkLst>
          <pc:docMk/>
          <pc:sldMk cId="4055959581" sldId="359"/>
        </pc:sldMkLst>
      </pc:sldChg>
      <pc:sldChg chg="del">
        <pc:chgData name="Valérie Guay" userId="c43b8433-846b-494e-be7d-046299a751ec" providerId="ADAL" clId="{A0A60A24-BEF1-42E2-984E-8C28E866A827}" dt="2023-09-01T16:18:36.964" v="10" actId="2696"/>
        <pc:sldMkLst>
          <pc:docMk/>
          <pc:sldMk cId="3664007134" sldId="360"/>
        </pc:sldMkLst>
      </pc:sldChg>
      <pc:sldChg chg="del">
        <pc:chgData name="Valérie Guay" userId="c43b8433-846b-494e-be7d-046299a751ec" providerId="ADAL" clId="{A0A60A24-BEF1-42E2-984E-8C28E866A827}" dt="2023-09-01T16:19:04.471" v="11" actId="2696"/>
        <pc:sldMkLst>
          <pc:docMk/>
          <pc:sldMk cId="4197816795" sldId="361"/>
        </pc:sldMkLst>
      </pc:sldChg>
      <pc:sldChg chg="modSp mod">
        <pc:chgData name="Valérie Guay" userId="c43b8433-846b-494e-be7d-046299a751ec" providerId="ADAL" clId="{A0A60A24-BEF1-42E2-984E-8C28E866A827}" dt="2023-09-01T16:44:25.514" v="69" actId="1037"/>
        <pc:sldMkLst>
          <pc:docMk/>
          <pc:sldMk cId="4094635428" sldId="363"/>
        </pc:sldMkLst>
        <pc:spChg chg="mod">
          <ac:chgData name="Valérie Guay" userId="c43b8433-846b-494e-be7d-046299a751ec" providerId="ADAL" clId="{A0A60A24-BEF1-42E2-984E-8C28E866A827}" dt="2023-09-01T16:44:18.045" v="60" actId="1037"/>
          <ac:spMkLst>
            <pc:docMk/>
            <pc:sldMk cId="4094635428" sldId="363"/>
            <ac:spMk id="10" creationId="{85E853ED-A0BE-D453-BD0E-B3CBDAF0F4D9}"/>
          </ac:spMkLst>
        </pc:spChg>
        <pc:spChg chg="mod">
          <ac:chgData name="Valérie Guay" userId="c43b8433-846b-494e-be7d-046299a751ec" providerId="ADAL" clId="{A0A60A24-BEF1-42E2-984E-8C28E866A827}" dt="2023-09-01T16:43:48.982" v="35" actId="1037"/>
          <ac:spMkLst>
            <pc:docMk/>
            <pc:sldMk cId="4094635428" sldId="363"/>
            <ac:spMk id="11" creationId="{4ABC2557-BE79-BE0D-00CC-64B6AF7E97F8}"/>
          </ac:spMkLst>
        </pc:spChg>
        <pc:spChg chg="mod">
          <ac:chgData name="Valérie Guay" userId="c43b8433-846b-494e-be7d-046299a751ec" providerId="ADAL" clId="{A0A60A24-BEF1-42E2-984E-8C28E866A827}" dt="2023-09-01T16:43:52.825" v="44" actId="1037"/>
          <ac:spMkLst>
            <pc:docMk/>
            <pc:sldMk cId="4094635428" sldId="363"/>
            <ac:spMk id="12" creationId="{12543119-890B-3FA2-9A97-B68D4D10E64D}"/>
          </ac:spMkLst>
        </pc:spChg>
        <pc:spChg chg="mod">
          <ac:chgData name="Valérie Guay" userId="c43b8433-846b-494e-be7d-046299a751ec" providerId="ADAL" clId="{A0A60A24-BEF1-42E2-984E-8C28E866A827}" dt="2023-09-01T16:43:58.201" v="53" actId="1037"/>
          <ac:spMkLst>
            <pc:docMk/>
            <pc:sldMk cId="4094635428" sldId="363"/>
            <ac:spMk id="13" creationId="{A3CD361F-94A6-2199-D82C-2EEAC5721186}"/>
          </ac:spMkLst>
        </pc:spChg>
        <pc:spChg chg="mod">
          <ac:chgData name="Valérie Guay" userId="c43b8433-846b-494e-be7d-046299a751ec" providerId="ADAL" clId="{A0A60A24-BEF1-42E2-984E-8C28E866A827}" dt="2023-09-01T16:43:45.005" v="28" actId="1037"/>
          <ac:spMkLst>
            <pc:docMk/>
            <pc:sldMk cId="4094635428" sldId="363"/>
            <ac:spMk id="14" creationId="{734FC41A-A14F-5AB3-DF2E-C175C8454063}"/>
          </ac:spMkLst>
        </pc:spChg>
        <pc:spChg chg="mod">
          <ac:chgData name="Valérie Guay" userId="c43b8433-846b-494e-be7d-046299a751ec" providerId="ADAL" clId="{A0A60A24-BEF1-42E2-984E-8C28E866A827}" dt="2023-09-01T16:44:25.514" v="69" actId="1037"/>
          <ac:spMkLst>
            <pc:docMk/>
            <pc:sldMk cId="4094635428" sldId="363"/>
            <ac:spMk id="15" creationId="{C6FB35CC-05E0-9680-0BBD-111A1273ED58}"/>
          </ac:spMkLst>
        </pc:spChg>
        <pc:graphicFrameChg chg="modGraphic">
          <ac:chgData name="Valérie Guay" userId="c43b8433-846b-494e-be7d-046299a751ec" providerId="ADAL" clId="{A0A60A24-BEF1-42E2-984E-8C28E866A827}" dt="2023-09-01T16:43:40.471" v="18" actId="122"/>
          <ac:graphicFrameMkLst>
            <pc:docMk/>
            <pc:sldMk cId="4094635428" sldId="363"/>
            <ac:graphicFrameMk id="7" creationId="{F4B73DE5-1DD3-C972-CF53-EB708D52B1EA}"/>
          </ac:graphicFrameMkLst>
        </pc:graphicFrameChg>
      </pc:sldChg>
      <pc:sldChg chg="modSp mod">
        <pc:chgData name="Valérie Guay" userId="c43b8433-846b-494e-be7d-046299a751ec" providerId="ADAL" clId="{A0A60A24-BEF1-42E2-984E-8C28E866A827}" dt="2023-09-01T16:46:09.047" v="210" actId="1037"/>
        <pc:sldMkLst>
          <pc:docMk/>
          <pc:sldMk cId="2532864082" sldId="364"/>
        </pc:sldMkLst>
        <pc:spChg chg="mod">
          <ac:chgData name="Valérie Guay" userId="c43b8433-846b-494e-be7d-046299a751ec" providerId="ADAL" clId="{A0A60A24-BEF1-42E2-984E-8C28E866A827}" dt="2023-09-01T16:45:14.737" v="100" actId="1037"/>
          <ac:spMkLst>
            <pc:docMk/>
            <pc:sldMk cId="2532864082" sldId="364"/>
            <ac:spMk id="7" creationId="{B236CF49-9B69-E7D0-46FB-189BFF4B940A}"/>
          </ac:spMkLst>
        </pc:spChg>
        <pc:spChg chg="mod">
          <ac:chgData name="Valérie Guay" userId="c43b8433-846b-494e-be7d-046299a751ec" providerId="ADAL" clId="{A0A60A24-BEF1-42E2-984E-8C28E866A827}" dt="2023-09-01T16:45:28.558" v="124" actId="1037"/>
          <ac:spMkLst>
            <pc:docMk/>
            <pc:sldMk cId="2532864082" sldId="364"/>
            <ac:spMk id="8" creationId="{D7D6DFB8-BC04-E265-E282-FBE68D679A97}"/>
          </ac:spMkLst>
        </pc:spChg>
        <pc:spChg chg="mod">
          <ac:chgData name="Valérie Guay" userId="c43b8433-846b-494e-be7d-046299a751ec" providerId="ADAL" clId="{A0A60A24-BEF1-42E2-984E-8C28E866A827}" dt="2023-09-01T16:45:43.575" v="148" actId="1037"/>
          <ac:spMkLst>
            <pc:docMk/>
            <pc:sldMk cId="2532864082" sldId="364"/>
            <ac:spMk id="9" creationId="{B76C7CCE-7BAF-B99D-EDB6-CAEDB0EB555A}"/>
          </ac:spMkLst>
        </pc:spChg>
        <pc:spChg chg="mod">
          <ac:chgData name="Valérie Guay" userId="c43b8433-846b-494e-be7d-046299a751ec" providerId="ADAL" clId="{A0A60A24-BEF1-42E2-984E-8C28E866A827}" dt="2023-09-01T16:45:50.517" v="167" actId="1037"/>
          <ac:spMkLst>
            <pc:docMk/>
            <pc:sldMk cId="2532864082" sldId="364"/>
            <ac:spMk id="10" creationId="{11E07EEF-869F-A40E-34FE-1956EB3CEB48}"/>
          </ac:spMkLst>
        </pc:spChg>
        <pc:spChg chg="mod">
          <ac:chgData name="Valérie Guay" userId="c43b8433-846b-494e-be7d-046299a751ec" providerId="ADAL" clId="{A0A60A24-BEF1-42E2-984E-8C28E866A827}" dt="2023-09-01T16:46:00.750" v="189" actId="1036"/>
          <ac:spMkLst>
            <pc:docMk/>
            <pc:sldMk cId="2532864082" sldId="364"/>
            <ac:spMk id="11" creationId="{4BAD04B3-07EF-9D93-0506-708657CEA7FA}"/>
          </ac:spMkLst>
        </pc:spChg>
        <pc:spChg chg="mod">
          <ac:chgData name="Valérie Guay" userId="c43b8433-846b-494e-be7d-046299a751ec" providerId="ADAL" clId="{A0A60A24-BEF1-42E2-984E-8C28E866A827}" dt="2023-09-01T16:46:09.047" v="210" actId="1037"/>
          <ac:spMkLst>
            <pc:docMk/>
            <pc:sldMk cId="2532864082" sldId="364"/>
            <ac:spMk id="12" creationId="{56D8E6C5-D2B9-AABB-5416-97DAB4E53C10}"/>
          </ac:spMkLst>
        </pc:spChg>
        <pc:graphicFrameChg chg="modGraphic">
          <ac:chgData name="Valérie Guay" userId="c43b8433-846b-494e-be7d-046299a751ec" providerId="ADAL" clId="{A0A60A24-BEF1-42E2-984E-8C28E866A827}" dt="2023-09-01T16:44:59.594" v="75" actId="122"/>
          <ac:graphicFrameMkLst>
            <pc:docMk/>
            <pc:sldMk cId="2532864082" sldId="364"/>
            <ac:graphicFrameMk id="4" creationId="{0B156784-30FF-D844-C6E5-49BBD068C99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5B603CC-511F-4CD1-B54B-C4842A25E803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A88F86A-BA75-41A3-B16D-B46206FBAF6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3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58036-04B1-4855-AF5C-34528DD201E2}" type="slidenum">
              <a:rPr lang="fr-FR"/>
              <a:pPr/>
              <a:t>1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8F86A-BA75-41A3-B16D-B46206FBAF69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825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8F86A-BA75-41A3-B16D-B46206FBAF6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66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8F86A-BA75-41A3-B16D-B46206FBAF69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44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8F86A-BA75-41A3-B16D-B46206FBAF69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862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8F86A-BA75-41A3-B16D-B46206FBAF69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690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58036-04B1-4855-AF5C-34528DD201E2}" type="slidenum">
              <a:rPr lang="fr-FR"/>
              <a:pPr/>
              <a:t>27</a:t>
            </a:fld>
            <a:endParaRPr lang="fr-FR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20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FC24BC-3AFD-42BC-9DFE-4ECD4B0FBD0F}" type="datetimeFigureOut">
              <a:rPr lang="fr-CA" smtClean="0"/>
              <a:t>2023-09-01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410FB-FD8B-4644-A80C-A3E062B86EF7}" type="slidenum">
              <a:rPr lang="fr-CA" smtClean="0"/>
              <a:t>‹N°›</a:t>
            </a:fld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48380" y="674793"/>
            <a:ext cx="7847239" cy="1938111"/>
          </a:xfrm>
        </p:spPr>
        <p:txBody>
          <a:bodyPr>
            <a:normAutofit/>
          </a:bodyPr>
          <a:lstStyle/>
          <a:p>
            <a:pPr algn="ctr"/>
            <a:r>
              <a:rPr lang="fr-CA">
                <a:solidFill>
                  <a:srgbClr val="FFC000"/>
                </a:solidFill>
              </a:rPr>
              <a:t>Dîner Info-Négo</a:t>
            </a:r>
            <a:br>
              <a:rPr lang="fr-CA">
                <a:solidFill>
                  <a:srgbClr val="FFC000"/>
                </a:solidFill>
              </a:rPr>
            </a:br>
            <a:r>
              <a:rPr lang="fr-CA" sz="2800">
                <a:solidFill>
                  <a:srgbClr val="FFC000"/>
                </a:solidFill>
              </a:rPr>
              <a:t>Comité de mobilisation</a:t>
            </a:r>
            <a:endParaRPr lang="fr-FR" sz="2800" b="1">
              <a:solidFill>
                <a:srgbClr val="FFC000"/>
              </a:solidFill>
            </a:endParaRPr>
          </a:p>
        </p:txBody>
      </p:sp>
      <p:pic>
        <p:nvPicPr>
          <p:cNvPr id="4104" name="Picture 8" descr="csqntra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4941888"/>
            <a:ext cx="1111250" cy="1728787"/>
          </a:xfrm>
          <a:prstGeom prst="rect">
            <a:avLst/>
          </a:prstGeom>
          <a:noFill/>
        </p:spPr>
      </p:pic>
      <p:pic>
        <p:nvPicPr>
          <p:cNvPr id="4105" name="Picture 9" descr="logo_spprul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589588"/>
            <a:ext cx="7056438" cy="909637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251520" y="49411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latin typeface="Calibri"/>
              </a:rPr>
              <a:t>3 mai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2B89B8-DFDF-9F55-4647-198555484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4" b="6812"/>
          <a:stretch/>
        </p:blipFill>
        <p:spPr bwMode="auto">
          <a:xfrm>
            <a:off x="0" y="2891992"/>
            <a:ext cx="9144000" cy="19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1E963-0A08-47E8-5A3B-5ACF8F36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Lettre d’entente de APAPUS</a:t>
            </a:r>
            <a:r>
              <a:rPr lang="fr-CA" sz="5400"/>
              <a:t> </a:t>
            </a:r>
            <a:r>
              <a:rPr lang="fr-CA" sz="2200"/>
              <a:t>Avril 2018</a:t>
            </a:r>
            <a:br>
              <a:rPr lang="fr-CA"/>
            </a:br>
            <a:r>
              <a:rPr lang="fr-CA" sz="2400"/>
              <a:t>Programme de stabilisation du personnel professionnel de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2BF02-1225-E75F-F27F-E61B2ED4F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30120"/>
            <a:ext cx="8229600" cy="4389120"/>
          </a:xfrm>
        </p:spPr>
        <p:txBody>
          <a:bodyPr/>
          <a:lstStyle/>
          <a:p>
            <a:r>
              <a:rPr lang="fr-CA"/>
              <a:t>Mesures recherchées:</a:t>
            </a:r>
          </a:p>
          <a:p>
            <a:pPr lvl="1"/>
            <a:r>
              <a:rPr lang="fr-CA"/>
              <a:t>Stabiliser les équipes de recherche en préservant le savoir et le savoir-faire du PPR en favorisant le maintien d’emploi.</a:t>
            </a:r>
          </a:p>
          <a:p>
            <a:pPr lvl="1"/>
            <a:r>
              <a:rPr lang="fr-CA"/>
              <a:t>Stabiliser les emplois de PPR de haut niveau au-delà de 5 années.</a:t>
            </a:r>
          </a:p>
          <a:p>
            <a:pPr lvl="1"/>
            <a:r>
              <a:rPr lang="fr-CA"/>
              <a:t>Être précurseur et permettre de maintenir chez nous les meilleures ressources PPR.</a:t>
            </a:r>
          </a:p>
          <a:p>
            <a:pPr lvl="1"/>
            <a:r>
              <a:rPr lang="fr-CA"/>
              <a:t>Maintenir des emplois de PPR lors de période d’attente du renouvellement ou d’un nouveau financement.</a:t>
            </a:r>
          </a:p>
        </p:txBody>
      </p:sp>
    </p:spTree>
    <p:extLst>
      <p:ext uri="{BB962C8B-B14F-4D97-AF65-F5344CB8AC3E}">
        <p14:creationId xmlns:p14="http://schemas.microsoft.com/office/powerpoint/2010/main" val="18224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D824A-662E-7DDF-B183-7C64A5C5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Catégorie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AD7C0-D9D4-C87E-6315-D71940645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080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6E3BE-3E1E-CD2B-9DC2-B5399471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66" y="32700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fr-CA"/>
              <a:t>Catégorie 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4B73DE5-1DD3-C972-CF53-EB708D52B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861295"/>
              </p:ext>
            </p:extLst>
          </p:nvPr>
        </p:nvGraphicFramePr>
        <p:xfrm>
          <a:off x="404095" y="327008"/>
          <a:ext cx="8219257" cy="625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841">
                  <a:extLst>
                    <a:ext uri="{9D8B030D-6E8A-4147-A177-3AD203B41FA5}">
                      <a16:colId xmlns:a16="http://schemas.microsoft.com/office/drawing/2014/main" val="1573385884"/>
                    </a:ext>
                  </a:extLst>
                </a:gridCol>
                <a:gridCol w="1167841">
                  <a:extLst>
                    <a:ext uri="{9D8B030D-6E8A-4147-A177-3AD203B41FA5}">
                      <a16:colId xmlns:a16="http://schemas.microsoft.com/office/drawing/2014/main" val="1106125086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272130774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2845093052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378464959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2639338746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6316093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Échelon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dirty="0"/>
                        <a:t>APAPUL </a:t>
                      </a: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(Cat 7)</a:t>
                      </a:r>
                      <a:r>
                        <a:rPr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fr-CA" sz="1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(2022-2026)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SPPRUL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(Cat 2) </a:t>
                      </a:r>
                      <a:endParaRPr lang="en-US" sz="1000" b="1" i="0" u="none" strike="noStrike" noProof="0" dirty="0">
                        <a:solidFill>
                          <a:srgbClr val="FFFFFF"/>
                        </a:solidFill>
                        <a:latin typeface="Constantia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(2018-2022)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SERUM </a:t>
                      </a:r>
                      <a:r>
                        <a:rPr lang="fr-CA" sz="1000" dirty="0"/>
                        <a:t>(2019-2025)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APAPUS</a:t>
                      </a:r>
                    </a:p>
                    <a:p>
                      <a:r>
                        <a:rPr lang="fr-CA" sz="1000" dirty="0"/>
                        <a:t>(2023-2026)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UQTR </a:t>
                      </a:r>
                      <a:r>
                        <a:rPr lang="fr-CA" sz="1000" dirty="0"/>
                        <a:t>(2019-2024)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UQAR </a:t>
                      </a:r>
                      <a:r>
                        <a:rPr lang="fr-CA" sz="1000" dirty="0"/>
                        <a:t>(2018-2023)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11935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fr-C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fr-C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kumimoji="0" lang="fr-CA" sz="1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57 947$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16767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 </a:t>
                      </a:r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Baccalauréat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59 802$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47 833 $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66789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61 716 $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49 500 $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89425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 </a:t>
                      </a:r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Maitrise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63 690 $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51 148 $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64903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65 728$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52 815 $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60 337 $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60 843 $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54 021 $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56 165 $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0938823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67 831 $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54 463 $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62 147 $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63 136 $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58 072 $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59 296 $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0646465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3  </a:t>
                      </a:r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Doctorat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70 003 $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56 130 $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64 011 $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65 520 $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62 428 $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62 426 $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9876136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72 243 $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57 796 $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65 931 $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67 995 $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66 486 $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65 538 $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0292683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74 554 $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59 444 $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67 910 $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70 580 $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70 475 $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68 669 $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1269842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76 940 $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61 111 $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69 947 $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73 237 $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73 998 $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71 799 $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267163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79 402 $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62 759 $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72 046 $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76 003 $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77 328 $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74 929 $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356868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81 944 $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64 426 $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74 207 $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78 879 $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80 808 $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78 060 $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136769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84 566 $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66 093 $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76 433 $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81 864 $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84 445 $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81 172 $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2873225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87 272 $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67 741 $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78 725 $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84 958 $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86 977 $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84 321 $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022623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90 064 $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69 407 $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81 088 $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88 161 $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89 588 $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87 451 $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8293744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92 947 $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71 055 $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83 520 $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91 510 $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92 275 $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90 581 $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3744604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95 921 $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72 722 $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86 026 $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94 968 $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95 043 $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93 712 $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2483816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98 990 $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74 389 $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88 607 $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98 608 $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97 894 $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96 824 $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212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7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6E3BE-3E1E-CD2B-9DC2-B5399471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66" y="32700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fr-CA"/>
              <a:t>Catégorie 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4B73DE5-1DD3-C972-CF53-EB708D52B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68657"/>
              </p:ext>
            </p:extLst>
          </p:nvPr>
        </p:nvGraphicFramePr>
        <p:xfrm>
          <a:off x="404095" y="327008"/>
          <a:ext cx="8219257" cy="625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841">
                  <a:extLst>
                    <a:ext uri="{9D8B030D-6E8A-4147-A177-3AD203B41FA5}">
                      <a16:colId xmlns:a16="http://schemas.microsoft.com/office/drawing/2014/main" val="1573385884"/>
                    </a:ext>
                  </a:extLst>
                </a:gridCol>
                <a:gridCol w="1167841">
                  <a:extLst>
                    <a:ext uri="{9D8B030D-6E8A-4147-A177-3AD203B41FA5}">
                      <a16:colId xmlns:a16="http://schemas.microsoft.com/office/drawing/2014/main" val="1106125086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272130774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2845093052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378464959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2639338746"/>
                    </a:ext>
                  </a:extLst>
                </a:gridCol>
                <a:gridCol w="1176715">
                  <a:extLst>
                    <a:ext uri="{9D8B030D-6E8A-4147-A177-3AD203B41FA5}">
                      <a16:colId xmlns:a16="http://schemas.microsoft.com/office/drawing/2014/main" val="6316093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CA" dirty="0"/>
                        <a:t>Échelon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dirty="0"/>
                        <a:t>APAPUL </a:t>
                      </a: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(Cat 7)</a:t>
                      </a:r>
                      <a:r>
                        <a:rPr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fr-CA" sz="1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(2022-2026)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SPPRUL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(Cat 2) </a:t>
                      </a:r>
                      <a:endParaRPr lang="en-US" sz="1000" b="1" i="0" u="none" strike="noStrike" noProof="0" dirty="0">
                        <a:solidFill>
                          <a:srgbClr val="FFFFFF"/>
                        </a:solidFill>
                        <a:latin typeface="Constantia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(2018-2022)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SERUM </a:t>
                      </a:r>
                      <a:r>
                        <a:rPr lang="fr-CA" sz="1000" dirty="0"/>
                        <a:t>(2019-2025)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APAPUS</a:t>
                      </a:r>
                    </a:p>
                    <a:p>
                      <a:r>
                        <a:rPr lang="fr-CA" sz="1000" dirty="0"/>
                        <a:t>(2023-2026)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UQTR </a:t>
                      </a:r>
                      <a:r>
                        <a:rPr lang="fr-CA" sz="1000" dirty="0"/>
                        <a:t>(2019-2024)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UQAR </a:t>
                      </a:r>
                      <a:r>
                        <a:rPr lang="fr-CA" sz="1000" dirty="0"/>
                        <a:t>(2018-2023)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11935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fr-C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</a:t>
                      </a:r>
                      <a:r>
                        <a:rPr lang="fr-CA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kumimoji="0" lang="fr-CA" sz="18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+mn-cs"/>
                        </a:rPr>
                        <a:t>57 947$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16767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  </a:t>
                      </a:r>
                      <a:r>
                        <a:rPr lang="fr-CA" sz="18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Bacc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59 802$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47 833 $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66789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+mn-ea"/>
                          <a:cs typeface="+mn-cs"/>
                        </a:rPr>
                        <a:t>61 716 $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49 500 $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989425"/>
                  </a:ext>
                </a:extLst>
              </a:tr>
              <a:tr h="33492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 </a:t>
                      </a:r>
                      <a:r>
                        <a:rPr lang="fr-CA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Maitrise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63 690 $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51 148 $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64903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65 728$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52 815 $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60 337 $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60 843 $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54 021 $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56 165 $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0938823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  <a:ea typeface="+mn-ea"/>
                          <a:cs typeface="+mn-cs"/>
                        </a:rPr>
                        <a:t>67 831 $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54 463 $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62 147 $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63 136 $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58 072 $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59 296 $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0646465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3  </a:t>
                      </a:r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Doctorat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70 003 $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56 130 $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64 011 $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65 520 $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62 428 $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62 426 $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9876136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72 243 $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57 796 $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65 931 $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67 995 $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66 486 $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65 538 $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0292683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74 554 $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59 444 $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67 910 $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70 580 $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70 475 $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68 669 $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1269842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76 940 $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61 111 $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69 947 $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73 237 $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73 998 $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71 799 $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267163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79 402 $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62 759 $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72 046 $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76 003 $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77 328 $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74 929 $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356868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81 944 $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64 426 $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74 207 $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78 879 $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80 808 $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78 060 $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136769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84 566 $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66 093 $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76 433 $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81 864 $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84 445 $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81 172 $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82873225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87 272 $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67 741 $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78 725 $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84 958 $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86 977 $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84 321 $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90226237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90 064 $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69 407 $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81 088 $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88 161 $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89 588 $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87 451 $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8293744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92 947 $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71 055 $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83 520 $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91 510 $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92 275 $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90 581 $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3744604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95 921 $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72 722 $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86 026 $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94 968 $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95 043 $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93 712 $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2483816"/>
                  </a:ext>
                </a:extLst>
              </a:tr>
              <a:tr h="303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98 990 $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74 389 $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88 607 $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98 608 $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97 894 $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96 824 $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212682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5E853ED-A0BE-D453-BD0E-B3CBDAF0F4D9}"/>
              </a:ext>
            </a:extLst>
          </p:cNvPr>
          <p:cNvSpPr/>
          <p:nvPr/>
        </p:nvSpPr>
        <p:spPr>
          <a:xfrm>
            <a:off x="2902761" y="3529734"/>
            <a:ext cx="93610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ABC2557-BE79-BE0D-00CC-64B6AF7E97F8}"/>
              </a:ext>
            </a:extLst>
          </p:cNvPr>
          <p:cNvSpPr/>
          <p:nvPr/>
        </p:nvSpPr>
        <p:spPr>
          <a:xfrm>
            <a:off x="6419341" y="4437112"/>
            <a:ext cx="93610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2543119-890B-3FA2-9A97-B68D4D10E64D}"/>
              </a:ext>
            </a:extLst>
          </p:cNvPr>
          <p:cNvSpPr/>
          <p:nvPr/>
        </p:nvSpPr>
        <p:spPr>
          <a:xfrm>
            <a:off x="5193965" y="4437112"/>
            <a:ext cx="93610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3CD361F-94A6-2199-D82C-2EEAC5721186}"/>
              </a:ext>
            </a:extLst>
          </p:cNvPr>
          <p:cNvSpPr/>
          <p:nvPr/>
        </p:nvSpPr>
        <p:spPr>
          <a:xfrm>
            <a:off x="4095221" y="3850196"/>
            <a:ext cx="93610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34FC41A-A14F-5AB3-DF2E-C175C8454063}"/>
              </a:ext>
            </a:extLst>
          </p:cNvPr>
          <p:cNvSpPr/>
          <p:nvPr/>
        </p:nvSpPr>
        <p:spPr>
          <a:xfrm>
            <a:off x="7561271" y="4437112"/>
            <a:ext cx="93610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6FB35CC-05E0-9680-0BBD-111A1273ED58}"/>
              </a:ext>
            </a:extLst>
          </p:cNvPr>
          <p:cNvSpPr/>
          <p:nvPr/>
        </p:nvSpPr>
        <p:spPr>
          <a:xfrm>
            <a:off x="1686838" y="3233843"/>
            <a:ext cx="93610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DED7790-6341-D206-DC7C-D01E02577EDE}"/>
              </a:ext>
            </a:extLst>
          </p:cNvPr>
          <p:cNvSpPr/>
          <p:nvPr/>
        </p:nvSpPr>
        <p:spPr>
          <a:xfrm>
            <a:off x="5097688" y="1124744"/>
            <a:ext cx="2364083" cy="938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Avec maitrise </a:t>
            </a:r>
          </a:p>
          <a:p>
            <a:pPr algn="ctr"/>
            <a:r>
              <a:rPr lang="fr-CA"/>
              <a:t>Après 5 ans</a:t>
            </a:r>
          </a:p>
        </p:txBody>
      </p:sp>
    </p:spTree>
    <p:extLst>
      <p:ext uri="{BB962C8B-B14F-4D97-AF65-F5344CB8AC3E}">
        <p14:creationId xmlns:p14="http://schemas.microsoft.com/office/powerpoint/2010/main" val="40946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CC3AA-D6AA-8887-B2CB-803D11648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Catégorie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455C1B-EAA7-9660-190F-4E8904A96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629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06DE8-914F-9429-3DF9-B4DB375A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506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fr-CA"/>
              <a:t>Catégorie 3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B156784-30FF-D844-C6E5-49BBD068C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314535"/>
              </p:ext>
            </p:extLst>
          </p:nvPr>
        </p:nvGraphicFramePr>
        <p:xfrm>
          <a:off x="440848" y="279991"/>
          <a:ext cx="8383963" cy="609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709">
                  <a:extLst>
                    <a:ext uri="{9D8B030D-6E8A-4147-A177-3AD203B41FA5}">
                      <a16:colId xmlns:a16="http://schemas.microsoft.com/office/drawing/2014/main" val="2299946955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2526773120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3084531554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1470110354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875807503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3869858286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332804574"/>
                    </a:ext>
                  </a:extLst>
                </a:gridCol>
              </a:tblGrid>
              <a:tr h="69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Échelon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dirty="0"/>
                        <a:t>APAPUL </a:t>
                      </a: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(Cat 9)</a:t>
                      </a:r>
                      <a:r>
                        <a:rPr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fr-CA" sz="1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(2022-2026)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SPPRUL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(Cat 3) </a:t>
                      </a:r>
                      <a:endParaRPr lang="en-US" sz="1000" b="1" i="0" u="none" strike="noStrike" noProof="0" dirty="0">
                        <a:solidFill>
                          <a:srgbClr val="FFFFFF"/>
                        </a:solidFill>
                        <a:latin typeface="Constantia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(2018-2022)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SERUM </a:t>
                      </a:r>
                      <a:r>
                        <a:rPr lang="fr-CA" sz="1000" dirty="0"/>
                        <a:t>(2019-2025)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APAPUS</a:t>
                      </a:r>
                    </a:p>
                    <a:p>
                      <a:r>
                        <a:rPr lang="fr-CA" sz="1000" dirty="0"/>
                        <a:t>(2023-2026)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UQTR </a:t>
                      </a:r>
                      <a:r>
                        <a:rPr lang="fr-CA" sz="1000" dirty="0"/>
                        <a:t>(2019-2024)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UQAR </a:t>
                      </a:r>
                      <a:r>
                        <a:rPr lang="fr-CA" sz="1000" dirty="0"/>
                        <a:t>(2018-2023)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51805"/>
                  </a:ext>
                </a:extLst>
              </a:tr>
              <a:tr h="289227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 </a:t>
                      </a:r>
                      <a:r>
                        <a:rPr lang="fr-CA" sz="1600" b="0" i="0" u="none" strike="noStrike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Bacc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48 547 </a:t>
                      </a:r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74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50 524 $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35132"/>
                  </a:ext>
                </a:extLst>
              </a:tr>
              <a:tr h="169216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 </a:t>
                      </a:r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Maitrise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+mn-cs"/>
                        </a:rPr>
                        <a:t>62 589$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52 500 </a:t>
                      </a:r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34673"/>
                  </a:ext>
                </a:extLst>
              </a:tr>
              <a:tr h="276253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64 592 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40101"/>
                  </a:ext>
                </a:extLst>
              </a:tr>
              <a:tr h="148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+mn-ea"/>
                          <a:cs typeface="+mn-cs"/>
                        </a:rPr>
                        <a:t>66 658 $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56 453 $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388"/>
                  </a:ext>
                </a:extLst>
              </a:tr>
              <a:tr h="256481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 </a:t>
                      </a:r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Doctorat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68 791 $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58 449 $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26738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70 992 $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60 425 $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68 266 </a:t>
                      </a:r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65 429 $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56 579 $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57 803 $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750656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73 264 $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62 402 $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70 314 $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67 904 $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60 821 $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61 097 $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5789180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75 609 $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64 378 $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72 423 $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70 470 $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65 383 $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64 428 $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2858009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78 028 $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66 355 $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74 596 $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73 128 $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69 634 $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67 722 $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252806"/>
                  </a:ext>
                </a:extLst>
              </a:tr>
              <a:tr h="257852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80 525 $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68 332 $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76 833 $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75 894 $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73 812 $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71 016 $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9831389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83 101 $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70 308 $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79 139 $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78 751 $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77 504 $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74 311 $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4781823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85 760 $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72 285 $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81 513 $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81 736 $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80 990 $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77 605 $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3571504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88 506 $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74 261 $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83 959 $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84 830 $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84 635 $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80 917 $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8598395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91 338 $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76 257 $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86 477 $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88 033 $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88 442 $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84 211 $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9492631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94 260 $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78 233 $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89 072 $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91 364 $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91 096 $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87 506 $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123852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97 277 $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80 210 $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91 743 $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94 822 $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93 828 $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90 800 $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159838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100 390 $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82 186 $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94 496 $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98 389 $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96 643 $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94 112 $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9971429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103 602 $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84 163 $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97 330 $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102 120 $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99 543 $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97 406 $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2786774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106 917 $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86 140 $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100 251 $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105 888 $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102 530 $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100 701 $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884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06DE8-914F-9429-3DF9-B4DB375AB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506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fr-CA"/>
              <a:t>Catégorie 3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B156784-30FF-D844-C6E5-49BBD068C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87800"/>
              </p:ext>
            </p:extLst>
          </p:nvPr>
        </p:nvGraphicFramePr>
        <p:xfrm>
          <a:off x="440848" y="279991"/>
          <a:ext cx="8383963" cy="609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709">
                  <a:extLst>
                    <a:ext uri="{9D8B030D-6E8A-4147-A177-3AD203B41FA5}">
                      <a16:colId xmlns:a16="http://schemas.microsoft.com/office/drawing/2014/main" val="2299946955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2526773120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3084531554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1470110354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875807503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3869858286"/>
                    </a:ext>
                  </a:extLst>
                </a:gridCol>
                <a:gridCol w="1197709">
                  <a:extLst>
                    <a:ext uri="{9D8B030D-6E8A-4147-A177-3AD203B41FA5}">
                      <a16:colId xmlns:a16="http://schemas.microsoft.com/office/drawing/2014/main" val="332804574"/>
                    </a:ext>
                  </a:extLst>
                </a:gridCol>
              </a:tblGrid>
              <a:tr h="699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Échelon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CA" dirty="0"/>
                        <a:t>APAPUL </a:t>
                      </a: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(Cat 9)</a:t>
                      </a:r>
                      <a:r>
                        <a:rPr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fr-CA" sz="10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A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(2022-2026)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SPPRUL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(Cat 3) </a:t>
                      </a:r>
                      <a:endParaRPr lang="en-US" sz="1000" b="1" i="0" u="none" strike="noStrike" noProof="0" dirty="0">
                        <a:solidFill>
                          <a:srgbClr val="FFFFFF"/>
                        </a:solidFill>
                        <a:latin typeface="Constantia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000" b="1" i="0" u="none" strike="noStrike" noProof="0" dirty="0">
                          <a:solidFill>
                            <a:schemeClr val="lt1"/>
                          </a:solidFill>
                          <a:latin typeface="Constantia"/>
                        </a:rPr>
                        <a:t>(2018-2022)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SERUM </a:t>
                      </a:r>
                      <a:r>
                        <a:rPr lang="fr-CA" sz="1000" dirty="0"/>
                        <a:t>(2019-2025)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APAPUS</a:t>
                      </a:r>
                    </a:p>
                    <a:p>
                      <a:r>
                        <a:rPr lang="fr-CA" sz="1000" dirty="0"/>
                        <a:t>(2023-2026)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UQTR </a:t>
                      </a:r>
                      <a:r>
                        <a:rPr lang="fr-CA" sz="1000" dirty="0"/>
                        <a:t>(2019-2024)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UQAR </a:t>
                      </a:r>
                      <a:r>
                        <a:rPr lang="fr-CA" sz="1000" dirty="0"/>
                        <a:t>(2018-2023)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151805"/>
                  </a:ext>
                </a:extLst>
              </a:tr>
              <a:tr h="289227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 </a:t>
                      </a:r>
                      <a:r>
                        <a:rPr lang="fr-CA" sz="16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Bacc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48 547 </a:t>
                      </a:r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74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50 524 $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135132"/>
                  </a:ext>
                </a:extLst>
              </a:tr>
              <a:tr h="169216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  </a:t>
                      </a:r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Maitrise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  <a:ea typeface="+mn-ea"/>
                          <a:cs typeface="+mn-cs"/>
                        </a:rPr>
                        <a:t>62 589$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52 500 </a:t>
                      </a:r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34673"/>
                  </a:ext>
                </a:extLst>
              </a:tr>
              <a:tr h="276253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64 592 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40101"/>
                  </a:ext>
                </a:extLst>
              </a:tr>
              <a:tr h="148245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  <a:ea typeface="+mn-ea"/>
                          <a:cs typeface="+mn-cs"/>
                        </a:rPr>
                        <a:t>66 658 $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56 453 $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388"/>
                  </a:ext>
                </a:extLst>
              </a:tr>
              <a:tr h="202742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 </a:t>
                      </a:r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Doctorat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68 791 $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58 449 $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4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26738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70 992 $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60 425 $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68 266 </a:t>
                      </a:r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65 429 $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56 579 $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57 803 $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750656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73 264 $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62 402 $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70 314 $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67 904 $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60 821 $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61 097 $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5789180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75 609 $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64 378 $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72 423 $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70 470 $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65 383 $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64 428 $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2858009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78 028 $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66 355 $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74 596 $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73 128 $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69 634 $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67 722 $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252806"/>
                  </a:ext>
                </a:extLst>
              </a:tr>
              <a:tr h="257852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80 525 $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68 332 $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76 833 $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75 894 $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73 812 $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71 016 $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9831389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83 101 $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70 308 $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79 139 $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78 751 $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77 504 $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74 311 $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4781823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85 760 $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72 285 $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81 513 $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81 736 $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80 990 $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77 605 $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3571504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88 506 $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74 261 $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83 959 $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84 830 $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84 635 $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80 917 $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8598395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91 338 $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76 257 $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86 477 $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88 033 $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88 442 $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84 211 $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9492631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94 260 $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78 233 $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89 072 $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91 364 $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91 096 $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87 506 $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123852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97 277 $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80 210 $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91 743 $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94 822 $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93 828 $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90 800 $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1159838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100 390 $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82 186 $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94 496 $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98 389 $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96 643 $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94 112 $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9971429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103 602 $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84 163 $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97 330 $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102 120 $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99 543 $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97 406 $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2786774"/>
                  </a:ext>
                </a:extLst>
              </a:tr>
              <a:tr h="254379">
                <a:tc>
                  <a:txBody>
                    <a:bodyPr/>
                    <a:lstStyle/>
                    <a:p>
                      <a:pPr algn="l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106 917 $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86 140 $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100 251 $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105 888 $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102 530 $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100 701 $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8841764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AA68D54-1EF9-1120-733E-FD0E6DB67DC4}"/>
              </a:ext>
            </a:extLst>
          </p:cNvPr>
          <p:cNvSpPr/>
          <p:nvPr/>
        </p:nvSpPr>
        <p:spPr>
          <a:xfrm>
            <a:off x="5220072" y="1124744"/>
            <a:ext cx="23762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Avec doctorat</a:t>
            </a:r>
          </a:p>
          <a:p>
            <a:pPr algn="ctr"/>
            <a:r>
              <a:rPr lang="fr-CA"/>
              <a:t>Après 5 ans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236CF49-9B69-E7D0-46FB-189BFF4B940A}"/>
              </a:ext>
            </a:extLst>
          </p:cNvPr>
          <p:cNvSpPr/>
          <p:nvPr/>
        </p:nvSpPr>
        <p:spPr>
          <a:xfrm>
            <a:off x="1860328" y="4122973"/>
            <a:ext cx="7920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7D6DFB8-BC04-E265-E282-FBE68D679A97}"/>
              </a:ext>
            </a:extLst>
          </p:cNvPr>
          <p:cNvSpPr/>
          <p:nvPr/>
        </p:nvSpPr>
        <p:spPr>
          <a:xfrm>
            <a:off x="3058730" y="3845574"/>
            <a:ext cx="7920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76C7CCE-7BAF-B99D-EDB6-CAEDB0EB555A}"/>
              </a:ext>
            </a:extLst>
          </p:cNvPr>
          <p:cNvSpPr/>
          <p:nvPr/>
        </p:nvSpPr>
        <p:spPr>
          <a:xfrm>
            <a:off x="4253046" y="4122972"/>
            <a:ext cx="7920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1E07EEF-869F-A40E-34FE-1956EB3CEB48}"/>
              </a:ext>
            </a:extLst>
          </p:cNvPr>
          <p:cNvSpPr/>
          <p:nvPr/>
        </p:nvSpPr>
        <p:spPr>
          <a:xfrm>
            <a:off x="5414095" y="5368374"/>
            <a:ext cx="756084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BAD04B3-07EF-9D93-0506-708657CEA7FA}"/>
              </a:ext>
            </a:extLst>
          </p:cNvPr>
          <p:cNvSpPr/>
          <p:nvPr/>
        </p:nvSpPr>
        <p:spPr>
          <a:xfrm>
            <a:off x="6602227" y="5372481"/>
            <a:ext cx="792088" cy="2520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6D8E6C5-D2B9-AABB-5416-97DAB4E53C10}"/>
              </a:ext>
            </a:extLst>
          </p:cNvPr>
          <p:cNvSpPr/>
          <p:nvPr/>
        </p:nvSpPr>
        <p:spPr>
          <a:xfrm>
            <a:off x="7837892" y="5404377"/>
            <a:ext cx="792088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28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5EDE6-C5E0-A115-0E41-B232B762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Constats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6B5C4C-3509-3008-0302-C0C39ED3C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Plus d’échelons au SPPRUL</a:t>
            </a:r>
          </a:p>
          <a:p>
            <a:r>
              <a:rPr lang="fr-CA"/>
              <a:t>Plafond salarial plus bas</a:t>
            </a:r>
          </a:p>
          <a:p>
            <a:r>
              <a:rPr lang="fr-CA"/>
              <a:t>Grand écart de traitement pour :</a:t>
            </a:r>
          </a:p>
          <a:p>
            <a:pPr lvl="1"/>
            <a:r>
              <a:rPr lang="fr-CA"/>
              <a:t>Tâches similaires</a:t>
            </a:r>
          </a:p>
          <a:p>
            <a:pPr lvl="1"/>
            <a:r>
              <a:rPr lang="fr-CA"/>
              <a:t>Responsabilités équivalentes</a:t>
            </a:r>
          </a:p>
          <a:p>
            <a:pPr lvl="1"/>
            <a:r>
              <a:rPr lang="fr-CA"/>
              <a:t>Scolarité identique</a:t>
            </a:r>
          </a:p>
        </p:txBody>
      </p:sp>
    </p:spTree>
    <p:extLst>
      <p:ext uri="{BB962C8B-B14F-4D97-AF65-F5344CB8AC3E}">
        <p14:creationId xmlns:p14="http://schemas.microsoft.com/office/powerpoint/2010/main" val="311827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94195-7A01-0385-198F-F6AB7DFD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/>
              <a:t>SPPRUL versus SEUL </a:t>
            </a:r>
            <a:r>
              <a:rPr lang="fr-CA" sz="2400"/>
              <a:t>(2020-2024)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FBECA2-DA5D-2884-6986-E88A3E348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372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57762-40D2-AEEE-6099-A1230C28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14F1771-A006-92CA-BC3A-5204428C7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957914"/>
              </p:ext>
            </p:extLst>
          </p:nvPr>
        </p:nvGraphicFramePr>
        <p:xfrm>
          <a:off x="369692" y="154169"/>
          <a:ext cx="8591428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15913218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38683074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4169655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91702504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89764035"/>
                    </a:ext>
                  </a:extLst>
                </a:gridCol>
                <a:gridCol w="1534644">
                  <a:extLst>
                    <a:ext uri="{9D8B030D-6E8A-4147-A177-3AD203B41FA5}">
                      <a16:colId xmlns:a16="http://schemas.microsoft.com/office/drawing/2014/main" val="265134087"/>
                    </a:ext>
                  </a:extLst>
                </a:gridCol>
              </a:tblGrid>
              <a:tr h="1161777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1</a:t>
                      </a:r>
                      <a:endParaRPr lang="fr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2</a:t>
                      </a:r>
                      <a:endParaRPr lang="fr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Adjoint de bureau – DEC ou </a:t>
                      </a:r>
                    </a:p>
                    <a:p>
                      <a:r>
                        <a:rPr lang="fr-CA"/>
                        <a:t>Sec 5 </a:t>
                      </a:r>
                      <a:r>
                        <a:rPr lang="fr-CA" sz="1200"/>
                        <a:t>(classe 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Tech </a:t>
                      </a:r>
                      <a:r>
                        <a:rPr lang="fr-CA" sz="1400"/>
                        <a:t>en travaux d’</a:t>
                      </a:r>
                      <a:r>
                        <a:rPr lang="fr-CA" sz="1200"/>
                        <a:t>enseignement</a:t>
                      </a:r>
                      <a:r>
                        <a:rPr lang="fr-CA" sz="1400"/>
                        <a:t> et de recherche (</a:t>
                      </a:r>
                      <a:r>
                        <a:rPr kumimoji="0" lang="fr-CA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classe 16</a:t>
                      </a:r>
                      <a:r>
                        <a:rPr lang="fr-CA" sz="140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34853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48 547,04 $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36655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50 523,66 $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2735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52 500,27 $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062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47 833,29 $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54 476,88 $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0967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49 499,95 $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56 453,49 $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5859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51 148,10 $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58 448,57 $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5573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44 735,60 $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52 814,76 $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60 425,18 $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46 701 $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53 563 $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831571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46 282,60 $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54 462,91 $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62 401,79 $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47 502 $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55 073 $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51399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47 847,80 $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56 129,57 $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64 378,41 $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48 321 $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56 675 $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154352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49 394,80 $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57 796,24 $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66 355,02 $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49 140 $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58 240 $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903267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50 941,80 $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59 444,39 $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68 331,63 $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49 959 $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59 896 $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122267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52 507,00 $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61 111,05 $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70 308,24 $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50 833 $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61 625 $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376104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54 054,00 $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62 759,20 $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72 284,85 $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51 652 $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63 391 $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78687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55 601,00 $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64 425,86 $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74 261,46 $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52 562 $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65 229 $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289057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57 148,00 $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66 092,53 $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76 256,54 $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53 453 $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67 085 $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330545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58 713,20 $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67 740,67 $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78 233,16 $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68 996 $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186943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60 260,20 $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69 407,34 $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80 209,77 $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70 980 $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457383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61 807,20 $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71 055,48 $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82 186,38 $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371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63 372,40 $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72 722,15 $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84 162,99 $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4865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64 919,40 $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74 388,81 $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86 139,60 $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156"/>
                  </a:ext>
                </a:extLst>
              </a:tr>
            </a:tbl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99D99D30-3082-CC61-2AC7-02A609AA3904}"/>
              </a:ext>
            </a:extLst>
          </p:cNvPr>
          <p:cNvSpPr/>
          <p:nvPr/>
        </p:nvSpPr>
        <p:spPr>
          <a:xfrm>
            <a:off x="1417292" y="1513580"/>
            <a:ext cx="2448272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Début carrière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6E5AAC9-3977-98A2-65D7-921CFD9A7D2B}"/>
              </a:ext>
            </a:extLst>
          </p:cNvPr>
          <p:cNvSpPr/>
          <p:nvPr/>
        </p:nvSpPr>
        <p:spPr>
          <a:xfrm>
            <a:off x="7683519" y="3012177"/>
            <a:ext cx="967916" cy="288032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340BD67-BFB9-3A23-C6C5-1D63A1195F5E}"/>
              </a:ext>
            </a:extLst>
          </p:cNvPr>
          <p:cNvSpPr/>
          <p:nvPr/>
        </p:nvSpPr>
        <p:spPr>
          <a:xfrm>
            <a:off x="4768944" y="2766301"/>
            <a:ext cx="967916" cy="288032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8DF345D-398F-A07B-B161-E1AB435CF8DF}"/>
              </a:ext>
            </a:extLst>
          </p:cNvPr>
          <p:cNvSpPr/>
          <p:nvPr/>
        </p:nvSpPr>
        <p:spPr>
          <a:xfrm>
            <a:off x="3371552" y="2763891"/>
            <a:ext cx="967916" cy="288032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400F462-2F60-AE00-EE01-D9C296390E22}"/>
              </a:ext>
            </a:extLst>
          </p:cNvPr>
          <p:cNvSpPr/>
          <p:nvPr/>
        </p:nvSpPr>
        <p:spPr>
          <a:xfrm>
            <a:off x="1947898" y="3008873"/>
            <a:ext cx="967916" cy="288032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02D3C2C-C159-C71E-72BF-31138213CEB9}"/>
              </a:ext>
            </a:extLst>
          </p:cNvPr>
          <p:cNvSpPr/>
          <p:nvPr/>
        </p:nvSpPr>
        <p:spPr>
          <a:xfrm>
            <a:off x="6166336" y="3008873"/>
            <a:ext cx="967916" cy="288032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97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678EE-98BF-C575-3864-28017BD0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 aux commanditaires</a:t>
            </a:r>
          </a:p>
        </p:txBody>
      </p:sp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E63EF5E2-9B7E-201C-7DFF-56C3E151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83" y="2173678"/>
            <a:ext cx="4749434" cy="2510644"/>
          </a:xfrm>
          <a:prstGeom prst="rect">
            <a:avLst/>
          </a:prstGeom>
        </p:spPr>
      </p:pic>
      <p:pic>
        <p:nvPicPr>
          <p:cNvPr id="1026" name="Picture 2" descr="Home | EspaceProprio">
            <a:extLst>
              <a:ext uri="{FF2B5EF4-FFF2-40B4-BE49-F238E27FC236}">
                <a16:creationId xmlns:a16="http://schemas.microsoft.com/office/drawing/2014/main" id="{F3060D2F-FC3E-F345-12B8-E6FDC4A59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12" y="5169498"/>
            <a:ext cx="4766376" cy="102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67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57762-40D2-AEEE-6099-A1230C28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14F1771-A006-92CA-BC3A-5204428C7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994095"/>
              </p:ext>
            </p:extLst>
          </p:nvPr>
        </p:nvGraphicFramePr>
        <p:xfrm>
          <a:off x="359532" y="214112"/>
          <a:ext cx="8601588" cy="646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15913218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38683074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4169655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91702504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89764035"/>
                    </a:ext>
                  </a:extLst>
                </a:gridCol>
                <a:gridCol w="1544804">
                  <a:extLst>
                    <a:ext uri="{9D8B030D-6E8A-4147-A177-3AD203B41FA5}">
                      <a16:colId xmlns:a16="http://schemas.microsoft.com/office/drawing/2014/main" val="265134087"/>
                    </a:ext>
                  </a:extLst>
                </a:gridCol>
              </a:tblGrid>
              <a:tr h="1202417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1</a:t>
                      </a:r>
                      <a:endParaRPr lang="fr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2</a:t>
                      </a:r>
                      <a:endParaRPr lang="fr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Adjoint de bureau – DEC ou </a:t>
                      </a:r>
                    </a:p>
                    <a:p>
                      <a:r>
                        <a:rPr lang="fr-CA"/>
                        <a:t>Sec 5 </a:t>
                      </a:r>
                      <a:r>
                        <a:rPr lang="fr-CA" sz="1200"/>
                        <a:t>(classe 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Tech </a:t>
                      </a:r>
                      <a:r>
                        <a:rPr lang="fr-CA" sz="1400"/>
                        <a:t>en travaux d’</a:t>
                      </a:r>
                      <a:r>
                        <a:rPr lang="fr-CA" sz="1200"/>
                        <a:t>enseignement</a:t>
                      </a:r>
                      <a:r>
                        <a:rPr lang="fr-CA" sz="1400"/>
                        <a:t> et de recherche (</a:t>
                      </a:r>
                      <a:r>
                        <a:rPr kumimoji="0" lang="fr-CA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classe 16</a:t>
                      </a:r>
                      <a:r>
                        <a:rPr lang="fr-CA" sz="140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348531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48 547,04 $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366558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50 523,66 $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27354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52 500,27 $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06214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47 833,29 $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54 476,88 $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09673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49 499,95 $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56 453,49 $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58597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51 148,10 $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58 448,57 $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55737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44 735,60 $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52 814,76 $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60 425,18 $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46 701 $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53 563 $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831571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46 282,60 $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54 462,91 $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62 401,79 $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47 502 $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55 073 $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513996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47 847,80 $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56 129,57 $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64 378,41 $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48 321 $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56 675 $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1543527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49 394,80 $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57 796,24 $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66 355,02 $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49 140 $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58 240 $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9032678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50 941,80 $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59 444,39 $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68 331,63 $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49 959 $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59 896 $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1222672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52 507,00 $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61 111,05 $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70 308,24 $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50 833 $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61 625 $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3761040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54 054,00 $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62 759,20 $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72 284,85 $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51 652 $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63 391 $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786876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55 601,00 $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64 425,86 $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74 261,46 $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52 562 $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65 229 $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2890572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57 148,00 $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66 092,53 $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76 256,54 $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53 453 $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67 085 $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3305450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58 713,20 $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67 740,67 $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78 233,16 $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68 996 $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186943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60 260,20 $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69 407,34 $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80 209,77 $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70 980 $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4573838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61 807,20 $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71 055,48 $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82 186,38 $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37100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63 372,40 $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72 722,15 $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84 162,99 $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48657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64 919,40 $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74 388,81 $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86 139,60 $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156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7B96C9D2-ECA8-F495-4142-A3154D98A99C}"/>
              </a:ext>
            </a:extLst>
          </p:cNvPr>
          <p:cNvSpPr/>
          <p:nvPr/>
        </p:nvSpPr>
        <p:spPr>
          <a:xfrm>
            <a:off x="7737317" y="5415632"/>
            <a:ext cx="792088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78CEFA7-EDC9-E40F-BC6B-3C1BDE4E5A44}"/>
              </a:ext>
            </a:extLst>
          </p:cNvPr>
          <p:cNvSpPr/>
          <p:nvPr/>
        </p:nvSpPr>
        <p:spPr>
          <a:xfrm>
            <a:off x="3481720" y="5230560"/>
            <a:ext cx="792088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0B6D665-F034-A233-4773-703EF36B93C5}"/>
              </a:ext>
            </a:extLst>
          </p:cNvPr>
          <p:cNvSpPr/>
          <p:nvPr/>
        </p:nvSpPr>
        <p:spPr>
          <a:xfrm>
            <a:off x="2031588" y="5418522"/>
            <a:ext cx="792088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65E60E6-65AD-6C36-ABAD-E338F62FF2D8}"/>
              </a:ext>
            </a:extLst>
          </p:cNvPr>
          <p:cNvSpPr/>
          <p:nvPr/>
        </p:nvSpPr>
        <p:spPr>
          <a:xfrm>
            <a:off x="4860034" y="5234348"/>
            <a:ext cx="792088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EB77BA6-6A76-BB7D-A670-A770430A9734}"/>
              </a:ext>
            </a:extLst>
          </p:cNvPr>
          <p:cNvSpPr/>
          <p:nvPr/>
        </p:nvSpPr>
        <p:spPr>
          <a:xfrm>
            <a:off x="6130516" y="1532772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Après 10 ans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E229EC6-A3DF-7E79-09C5-269F298186F1}"/>
              </a:ext>
            </a:extLst>
          </p:cNvPr>
          <p:cNvSpPr/>
          <p:nvPr/>
        </p:nvSpPr>
        <p:spPr>
          <a:xfrm>
            <a:off x="1507789" y="2947915"/>
            <a:ext cx="183968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Si baccalauréat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0240D2C-B94D-6CC4-FD67-FB2CE9135A68}"/>
              </a:ext>
            </a:extLst>
          </p:cNvPr>
          <p:cNvSpPr/>
          <p:nvPr/>
        </p:nvSpPr>
        <p:spPr>
          <a:xfrm>
            <a:off x="2957921" y="2038661"/>
            <a:ext cx="183968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Si maitrise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B8926CD-6103-6998-EA04-2A4329A0147B}"/>
              </a:ext>
            </a:extLst>
          </p:cNvPr>
          <p:cNvSpPr/>
          <p:nvPr/>
        </p:nvSpPr>
        <p:spPr>
          <a:xfrm>
            <a:off x="4336235" y="1191604"/>
            <a:ext cx="1839686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Si doctorat</a:t>
            </a:r>
          </a:p>
        </p:txBody>
      </p:sp>
    </p:spTree>
    <p:extLst>
      <p:ext uri="{BB962C8B-B14F-4D97-AF65-F5344CB8AC3E}">
        <p14:creationId xmlns:p14="http://schemas.microsoft.com/office/powerpoint/2010/main" val="103869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57762-40D2-AEEE-6099-A1230C28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14F1771-A006-92CA-BC3A-5204428C7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311194"/>
              </p:ext>
            </p:extLst>
          </p:nvPr>
        </p:nvGraphicFramePr>
        <p:xfrm>
          <a:off x="359532" y="170123"/>
          <a:ext cx="8424936" cy="6679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415913218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38683074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4169655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91702504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897640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5134087"/>
                    </a:ext>
                  </a:extLst>
                </a:gridCol>
              </a:tblGrid>
              <a:tr h="1161777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1</a:t>
                      </a:r>
                      <a:endParaRPr lang="fr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2</a:t>
                      </a:r>
                      <a:endParaRPr lang="fr-C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SPPRUL</a:t>
                      </a:r>
                    </a:p>
                    <a:p>
                      <a:r>
                        <a:rPr lang="fr-CA" sz="1600"/>
                        <a:t>Catégorie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Adjoint de bureau – DEC ou </a:t>
                      </a:r>
                    </a:p>
                    <a:p>
                      <a:r>
                        <a:rPr lang="fr-CA"/>
                        <a:t>Sec 5 </a:t>
                      </a:r>
                      <a:r>
                        <a:rPr lang="fr-CA" sz="1200"/>
                        <a:t>(classe 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/>
                        <a:t>Tech </a:t>
                      </a:r>
                      <a:r>
                        <a:rPr lang="fr-CA" sz="1400"/>
                        <a:t>en travaux d’</a:t>
                      </a:r>
                      <a:r>
                        <a:rPr lang="fr-CA" sz="1200"/>
                        <a:t>enseignement</a:t>
                      </a:r>
                      <a:r>
                        <a:rPr lang="fr-CA" sz="1400"/>
                        <a:t> et de recherche (</a:t>
                      </a:r>
                      <a:r>
                        <a:rPr kumimoji="0" lang="fr-CA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classe 16</a:t>
                      </a:r>
                      <a:r>
                        <a:rPr lang="fr-CA" sz="140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348531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48 547,04 $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366558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50 523,66 $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627354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52 500,27 $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06214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47 833,29 $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54 476,88 $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09673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49 499,95 $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56 453,49 $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258597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51 148,10 $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58 448,57 $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855737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+mj-lt"/>
                        </a:rPr>
                        <a:t>44 735,60 $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52 814,76 $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60 425,18 $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46 701 $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53 563 $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831571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46 282,60 $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54 462,91 $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62 401,79 $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47 502 $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55 073 $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513996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+mj-lt"/>
                        </a:rPr>
                        <a:t>47 847,80 $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56 129,57 $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64 378,41 $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48 321 $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56 675 $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1543527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49 394,80 $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57 796,24 $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66 355,02 $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49 140 $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58 240 $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9032678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50 941,80 $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59 444,39 $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68 331,63 $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49 959 $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59 896 $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1222672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+mj-lt"/>
                        </a:rPr>
                        <a:t>52 507,00 $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61 111,05 $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70 308,24 $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50 833 $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61 625 $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3761040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54 054,00 $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62 759,20 $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72 284,85 $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51 652 $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63 391 $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786876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55 601,00 $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64 425,86 $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74 261,46 $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52 562 $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65 229 $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2890572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57 148,00 $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66 092,53 $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76 256,54 $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53 453 $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67 085 $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3305450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58 713,20 $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67 740,67 $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78 233,16 $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68 996 $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1869434"/>
                  </a:ext>
                </a:extLst>
              </a:tr>
              <a:tr h="19183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60 260,20 $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69 407,34 $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80 209,77 $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70 980 $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4573838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61 807,20 $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71 055,48 $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82 186,38 $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837100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63 372,40 $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72 722,15 $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84 162,99 $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48657"/>
                  </a:ext>
                </a:extLst>
              </a:tr>
              <a:tr h="348533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64 919,40 $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74 388,81 $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86 139,60 $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fr-CA" sz="12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2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17156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7B96C9D2-ECA8-F495-4142-A3154D98A99C}"/>
              </a:ext>
            </a:extLst>
          </p:cNvPr>
          <p:cNvSpPr/>
          <p:nvPr/>
        </p:nvSpPr>
        <p:spPr>
          <a:xfrm>
            <a:off x="7706837" y="5517232"/>
            <a:ext cx="792088" cy="28803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xplosion : 8 points 8">
            <a:extLst>
              <a:ext uri="{FF2B5EF4-FFF2-40B4-BE49-F238E27FC236}">
                <a16:creationId xmlns:a16="http://schemas.microsoft.com/office/drawing/2014/main" id="{E367B630-F9F6-C5BC-615F-BEF4E32E85B8}"/>
              </a:ext>
            </a:extLst>
          </p:cNvPr>
          <p:cNvSpPr/>
          <p:nvPr/>
        </p:nvSpPr>
        <p:spPr>
          <a:xfrm>
            <a:off x="6300194" y="5665410"/>
            <a:ext cx="2073934" cy="12262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/>
              <a:t>Salaire similaire</a:t>
            </a:r>
          </a:p>
        </p:txBody>
      </p:sp>
      <p:sp>
        <p:nvSpPr>
          <p:cNvPr id="17" name="Explosion : 8 points 16">
            <a:extLst>
              <a:ext uri="{FF2B5EF4-FFF2-40B4-BE49-F238E27FC236}">
                <a16:creationId xmlns:a16="http://schemas.microsoft.com/office/drawing/2014/main" id="{5254ADC8-DD62-212D-B7E6-FC677A8FFD8C}"/>
              </a:ext>
            </a:extLst>
          </p:cNvPr>
          <p:cNvSpPr/>
          <p:nvPr/>
        </p:nvSpPr>
        <p:spPr>
          <a:xfrm>
            <a:off x="3206730" y="5827996"/>
            <a:ext cx="1331757" cy="399227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Explosion : 8 points 17">
            <a:extLst>
              <a:ext uri="{FF2B5EF4-FFF2-40B4-BE49-F238E27FC236}">
                <a16:creationId xmlns:a16="http://schemas.microsoft.com/office/drawing/2014/main" id="{6732B9FB-9CC6-3380-B7DC-F0B3819EB61E}"/>
              </a:ext>
            </a:extLst>
          </p:cNvPr>
          <p:cNvSpPr/>
          <p:nvPr/>
        </p:nvSpPr>
        <p:spPr>
          <a:xfrm>
            <a:off x="4635581" y="4498487"/>
            <a:ext cx="1331757" cy="399227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xplosion : 8 points 18">
            <a:extLst>
              <a:ext uri="{FF2B5EF4-FFF2-40B4-BE49-F238E27FC236}">
                <a16:creationId xmlns:a16="http://schemas.microsoft.com/office/drawing/2014/main" id="{77DF1BB4-0956-0423-BB16-B83CE094195B}"/>
              </a:ext>
            </a:extLst>
          </p:cNvPr>
          <p:cNvSpPr/>
          <p:nvPr/>
        </p:nvSpPr>
        <p:spPr>
          <a:xfrm>
            <a:off x="1783676" y="6554740"/>
            <a:ext cx="1331757" cy="399227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AC9B108-58B4-541B-3CAA-DA09FE0ABD4A}"/>
              </a:ext>
            </a:extLst>
          </p:cNvPr>
          <p:cNvSpPr/>
          <p:nvPr/>
        </p:nvSpPr>
        <p:spPr>
          <a:xfrm>
            <a:off x="5773965" y="4289307"/>
            <a:ext cx="47224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/>
              <a:t>6 ans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A92BF82-17AD-6160-E504-5D43D72FE2A6}"/>
              </a:ext>
            </a:extLst>
          </p:cNvPr>
          <p:cNvSpPr/>
          <p:nvPr/>
        </p:nvSpPr>
        <p:spPr>
          <a:xfrm>
            <a:off x="2967946" y="6368728"/>
            <a:ext cx="667950" cy="2877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/>
              <a:t>Jamais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ED7E826-6D1C-4018-D82B-4E0ADA0B0CAD}"/>
              </a:ext>
            </a:extLst>
          </p:cNvPr>
          <p:cNvSpPr/>
          <p:nvPr/>
        </p:nvSpPr>
        <p:spPr>
          <a:xfrm>
            <a:off x="4218080" y="4558255"/>
            <a:ext cx="681506" cy="1373969"/>
          </a:xfrm>
          <a:prstGeom prst="roundRect">
            <a:avLst>
              <a:gd name="adj" fmla="val 18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/>
              <a:t>14 ans + </a:t>
            </a:r>
            <a:r>
              <a:rPr lang="fr-CA" sz="900" err="1"/>
              <a:t>bacc</a:t>
            </a:r>
            <a:r>
              <a:rPr lang="fr-CA" sz="900"/>
              <a:t> OU</a:t>
            </a:r>
            <a:r>
              <a:rPr lang="fr-CA" sz="1200"/>
              <a:t> </a:t>
            </a:r>
          </a:p>
          <a:p>
            <a:pPr algn="ctr"/>
            <a:r>
              <a:rPr lang="fr-CA" sz="1200"/>
              <a:t>12</a:t>
            </a:r>
            <a:r>
              <a:rPr lang="fr-CA" sz="900"/>
              <a:t> ans + maitrise</a:t>
            </a:r>
          </a:p>
          <a:p>
            <a:pPr algn="ctr"/>
            <a:r>
              <a:rPr lang="fr-CA" sz="900"/>
              <a:t>OU </a:t>
            </a:r>
          </a:p>
          <a:p>
            <a:pPr algn="ctr"/>
            <a:r>
              <a:rPr lang="fr-CA" sz="900"/>
              <a:t>9 ans + doctorat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1434EC8-D16C-BC5D-73AA-9A7B137B4BC7}"/>
              </a:ext>
            </a:extLst>
          </p:cNvPr>
          <p:cNvSpPr/>
          <p:nvPr/>
        </p:nvSpPr>
        <p:spPr>
          <a:xfrm>
            <a:off x="5711084" y="3247098"/>
            <a:ext cx="681506" cy="1373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900"/>
              <a:t>11 ans + </a:t>
            </a:r>
            <a:r>
              <a:rPr lang="fr-CA" sz="900" err="1"/>
              <a:t>bacc</a:t>
            </a:r>
            <a:r>
              <a:rPr lang="fr-CA" sz="900"/>
              <a:t> OU</a:t>
            </a:r>
            <a:r>
              <a:rPr lang="fr-CA" sz="1200"/>
              <a:t> </a:t>
            </a:r>
          </a:p>
          <a:p>
            <a:pPr algn="ctr"/>
            <a:r>
              <a:rPr lang="fr-CA" sz="900"/>
              <a:t>9 ans + maitrise</a:t>
            </a:r>
          </a:p>
          <a:p>
            <a:pPr algn="ctr"/>
            <a:r>
              <a:rPr lang="fr-CA" sz="900"/>
              <a:t>OU </a:t>
            </a:r>
          </a:p>
          <a:p>
            <a:pPr algn="ctr"/>
            <a:r>
              <a:rPr lang="fr-CA" sz="900"/>
              <a:t>6 ans + doctorat</a:t>
            </a:r>
          </a:p>
        </p:txBody>
      </p:sp>
    </p:spTree>
    <p:extLst>
      <p:ext uri="{BB962C8B-B14F-4D97-AF65-F5344CB8AC3E}">
        <p14:creationId xmlns:p14="http://schemas.microsoft.com/office/powerpoint/2010/main" val="12360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59D936-7D72-FF3C-ED29-D44380E5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/>
          </a:bodyPr>
          <a:lstStyle/>
          <a:p>
            <a:endParaRPr lang="en-US">
              <a:solidFill>
                <a:srgbClr val="DBF5F9"/>
              </a:solidFill>
              <a:latin typeface="Calibri"/>
              <a:ea typeface="+mj-lt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D78BB9-95CF-6D06-6940-0A46EEF6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604"/>
            <a:ext cx="9144000" cy="68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6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35E9D-3181-A512-EE1D-0A600846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primes, oui, mais…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84C3A-1C6B-0AB0-330A-F7E9A74BF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1720"/>
            <a:ext cx="8229600" cy="4389120"/>
          </a:xfrm>
        </p:spPr>
        <p:txBody>
          <a:bodyPr/>
          <a:lstStyle/>
          <a:p>
            <a:r>
              <a:rPr lang="fr-CA"/>
              <a:t>Les primes</a:t>
            </a:r>
          </a:p>
          <a:p>
            <a:pPr lvl="1"/>
            <a:r>
              <a:rPr lang="fr-CA"/>
              <a:t>Possibilités d’inégalité de genre</a:t>
            </a:r>
          </a:p>
          <a:p>
            <a:pPr lvl="1"/>
            <a:r>
              <a:rPr lang="fr-CA"/>
              <a:t>Solution individuelle</a:t>
            </a:r>
          </a:p>
          <a:p>
            <a:pPr lvl="1"/>
            <a:r>
              <a:rPr lang="fr-CA"/>
              <a:t>Inégalité </a:t>
            </a:r>
            <a:r>
              <a:rPr lang="fr-CA" err="1"/>
              <a:t>intracentre</a:t>
            </a:r>
            <a:r>
              <a:rPr lang="fr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202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35E9D-3181-A512-EE1D-0A600846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fr-CA"/>
              <a:t>Prochaines étapes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84C3A-1C6B-0AB0-330A-F7E9A74BF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81848"/>
            <a:ext cx="8229600" cy="4389120"/>
          </a:xfrm>
        </p:spPr>
        <p:txBody>
          <a:bodyPr/>
          <a:lstStyle/>
          <a:p>
            <a:r>
              <a:rPr lang="fr-CA"/>
              <a:t>Le comité de négociation a demandé à l’employeur d’obtenir un mandat </a:t>
            </a:r>
          </a:p>
          <a:p>
            <a:r>
              <a:rPr lang="fr-CA"/>
              <a:t>Parler salaire a été et restera une priorité</a:t>
            </a:r>
          </a:p>
          <a:p>
            <a:r>
              <a:rPr lang="fr-CA"/>
              <a:t>Conciliation à venir pour encadrer le processus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966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35E9D-3181-A512-EE1D-0A600846F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/>
              <a:t>Comment et où suivre l’avancement des négociations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84C3A-1C6B-0AB0-330A-F7E9A74BF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481848"/>
            <a:ext cx="8229600" cy="4389120"/>
          </a:xfrm>
        </p:spPr>
        <p:txBody>
          <a:bodyPr/>
          <a:lstStyle/>
          <a:p>
            <a:r>
              <a:rPr lang="fr-CA"/>
              <a:t>Site Web</a:t>
            </a:r>
          </a:p>
          <a:p>
            <a:r>
              <a:rPr lang="fr-CA"/>
              <a:t>Page Facebook</a:t>
            </a:r>
          </a:p>
          <a:p>
            <a:r>
              <a:rPr lang="fr-CA"/>
              <a:t>Envoi mensuel de l’Info-Négo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98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9E483C-5D25-67C9-4871-599F1D7BCC9D}"/>
              </a:ext>
            </a:extLst>
          </p:cNvPr>
          <p:cNvSpPr txBox="1">
            <a:spLocks/>
          </p:cNvSpPr>
          <p:nvPr/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Votre mission si vous l’acceptez…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CBF06-30AF-903F-B1DB-23DDF50ED91C}"/>
              </a:ext>
            </a:extLst>
          </p:cNvPr>
          <p:cNvSpPr txBox="1">
            <a:spLocks/>
          </p:cNvSpPr>
          <p:nvPr/>
        </p:nvSpPr>
        <p:spPr>
          <a:xfrm>
            <a:off x="457200" y="2467705"/>
            <a:ext cx="8229600" cy="4389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5400"/>
              <a:t>Parlez-en!</a:t>
            </a:r>
          </a:p>
          <a:p>
            <a:pPr algn="ctr"/>
            <a:endParaRPr lang="fr-CA" sz="4400"/>
          </a:p>
        </p:txBody>
      </p:sp>
    </p:spTree>
    <p:extLst>
      <p:ext uri="{BB962C8B-B14F-4D97-AF65-F5344CB8AC3E}">
        <p14:creationId xmlns:p14="http://schemas.microsoft.com/office/powerpoint/2010/main" val="23328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783805"/>
            <a:ext cx="7772400" cy="1719808"/>
          </a:xfrm>
        </p:spPr>
        <p:txBody>
          <a:bodyPr>
            <a:normAutofit/>
          </a:bodyPr>
          <a:lstStyle/>
          <a:p>
            <a:pPr algn="ctr"/>
            <a:r>
              <a:rPr lang="fr-CA">
                <a:solidFill>
                  <a:srgbClr val="FFC000"/>
                </a:solidFill>
              </a:rPr>
              <a:t>Commentaires et questions</a:t>
            </a:r>
            <a:endParaRPr lang="fr-FR" b="1">
              <a:solidFill>
                <a:srgbClr val="FFC0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213" y="38608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latin typeface="Times New Roman" pitchFamily="18" charset="0"/>
            </a:endParaRPr>
          </a:p>
        </p:txBody>
      </p:sp>
      <p:pic>
        <p:nvPicPr>
          <p:cNvPr id="4104" name="Picture 8" descr="csqntra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4941888"/>
            <a:ext cx="1111250" cy="1728787"/>
          </a:xfrm>
          <a:prstGeom prst="rect">
            <a:avLst/>
          </a:prstGeom>
          <a:noFill/>
        </p:spPr>
      </p:pic>
      <p:pic>
        <p:nvPicPr>
          <p:cNvPr id="4105" name="Picture 9" descr="logo_sppru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589588"/>
            <a:ext cx="7056438" cy="909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21738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678EE-98BF-C575-3864-28017BD0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 aux commanditaires</a:t>
            </a:r>
          </a:p>
        </p:txBody>
      </p:sp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E63EF5E2-9B7E-201C-7DFF-56C3E151A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20" y="2276872"/>
            <a:ext cx="4613215" cy="2438636"/>
          </a:xfrm>
          <a:prstGeom prst="rect">
            <a:avLst/>
          </a:prstGeom>
        </p:spPr>
      </p:pic>
      <p:pic>
        <p:nvPicPr>
          <p:cNvPr id="1026" name="Picture 2" descr="Home | EspaceProprio">
            <a:extLst>
              <a:ext uri="{FF2B5EF4-FFF2-40B4-BE49-F238E27FC236}">
                <a16:creationId xmlns:a16="http://schemas.microsoft.com/office/drawing/2014/main" id="{F3060D2F-FC3E-F345-12B8-E6FDC4A59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229200"/>
            <a:ext cx="4680520" cy="1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65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5755E431-2984-B96C-FCE9-E5BF88DD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DB6E9-C106-7E25-2DC7-AE4B3E0E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3CC60A-531D-8CF4-CA71-0AC4FD4A5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392160" cy="4389120"/>
          </a:xfrm>
        </p:spPr>
        <p:txBody>
          <a:bodyPr>
            <a:normAutofit/>
          </a:bodyPr>
          <a:lstStyle/>
          <a:p>
            <a:r>
              <a:rPr lang="fr-CA" sz="2800"/>
              <a:t>Petit historique</a:t>
            </a:r>
          </a:p>
          <a:p>
            <a:r>
              <a:rPr lang="fr-CA" sz="2800"/>
              <a:t>Où en sont les négociations?</a:t>
            </a:r>
          </a:p>
          <a:p>
            <a:r>
              <a:rPr lang="fr-CA" sz="2800"/>
              <a:t>Pour mieux se connaitre (préparez vos téléphones!)</a:t>
            </a:r>
          </a:p>
          <a:p>
            <a:r>
              <a:rPr lang="fr-CA" sz="2800"/>
              <a:t>Quelques chiffres éclatants</a:t>
            </a:r>
          </a:p>
          <a:p>
            <a:r>
              <a:rPr lang="fr-CA" sz="2800"/>
              <a:t>Prochaines étapes</a:t>
            </a:r>
          </a:p>
          <a:p>
            <a:r>
              <a:rPr lang="fr-CA" sz="2800"/>
              <a:t>Où suivre l’avancement des négociations?</a:t>
            </a:r>
          </a:p>
          <a:p>
            <a:endParaRPr lang="fr-CA" sz="2800"/>
          </a:p>
        </p:txBody>
      </p:sp>
    </p:spTree>
    <p:extLst>
      <p:ext uri="{BB962C8B-B14F-4D97-AF65-F5344CB8AC3E}">
        <p14:creationId xmlns:p14="http://schemas.microsoft.com/office/powerpoint/2010/main" val="1880139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6ED75398-3208-20B5-9BCA-3019A42A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4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A481D526-C27E-06E8-0797-36CC0EBA8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1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imeline&#10;&#10;Description automatically generated">
            <a:extLst>
              <a:ext uri="{FF2B5EF4-FFF2-40B4-BE49-F238E27FC236}">
                <a16:creationId xmlns:a16="http://schemas.microsoft.com/office/drawing/2014/main" id="{4D1F18BE-B59F-30D0-DDFA-1AABECB3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8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E494A-F5DE-39ED-58A7-CD9B1291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/>
              <a:t>Où nous en sommes avec les négos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04DEB-C35C-A0D6-24BB-35514F4C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0280"/>
            <a:ext cx="8229600" cy="4389120"/>
          </a:xfrm>
        </p:spPr>
        <p:txBody>
          <a:bodyPr/>
          <a:lstStyle/>
          <a:p>
            <a:r>
              <a:rPr lang="fr-CA"/>
              <a:t>Décembre 2022 – Assemblée générale extraordinaire pour déterminer nos priorités dans les revendications</a:t>
            </a:r>
          </a:p>
          <a:p>
            <a:r>
              <a:rPr lang="fr-CA"/>
              <a:t>5 rencontres avec l’employeur</a:t>
            </a:r>
          </a:p>
          <a:p>
            <a:pPr lvl="1"/>
            <a:r>
              <a:rPr lang="fr-CA"/>
              <a:t>22 février – Dépôt de nos demandes</a:t>
            </a:r>
          </a:p>
          <a:p>
            <a:pPr lvl="1"/>
            <a:r>
              <a:rPr lang="fr-CA"/>
              <a:t>20 mars – Questions et échanges sur nos demandes</a:t>
            </a:r>
          </a:p>
          <a:p>
            <a:pPr lvl="1"/>
            <a:r>
              <a:rPr lang="fr-CA"/>
              <a:t>3 avril – Discussion des enjeux salariaux</a:t>
            </a:r>
          </a:p>
          <a:p>
            <a:pPr lvl="1"/>
            <a:r>
              <a:rPr lang="fr-CA"/>
              <a:t>19 avril – Présentation des réalités salariales</a:t>
            </a:r>
          </a:p>
          <a:p>
            <a:pPr lvl="1"/>
            <a:r>
              <a:rPr lang="fr-CA"/>
              <a:t>28 avril – Dépôt des demandes de l’employeur</a:t>
            </a:r>
          </a:p>
        </p:txBody>
      </p:sp>
    </p:spTree>
    <p:extLst>
      <p:ext uri="{BB962C8B-B14F-4D97-AF65-F5344CB8AC3E}">
        <p14:creationId xmlns:p14="http://schemas.microsoft.com/office/powerpoint/2010/main" val="258411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A3207-AC34-3BFC-DCFE-429EE6C5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0" anchor="b">
            <a:normAutofit fontScale="90000"/>
          </a:bodyPr>
          <a:lstStyle/>
          <a:p>
            <a:r>
              <a:rPr lang="fr-CA"/>
              <a:t>Mise en contexte – Marché interne</a:t>
            </a:r>
            <a:r>
              <a:rPr lang="fr-CA" sz="3600"/>
              <a:t> </a:t>
            </a:r>
            <a:br>
              <a:rPr lang="fr-CA" sz="3600"/>
            </a:br>
            <a:r>
              <a:rPr lang="fr-CA" sz="3600"/>
              <a:t>SPPRUL versus APAPUL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1765AA-3FF2-3208-6F88-1639EE2B9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Comparer les tâches, oui mais…</a:t>
            </a:r>
          </a:p>
          <a:p>
            <a:r>
              <a:rPr lang="fr-CA"/>
              <a:t>Évaluer:</a:t>
            </a:r>
          </a:p>
          <a:p>
            <a:pPr lvl="1"/>
            <a:r>
              <a:rPr lang="fr-CA"/>
              <a:t>Similitudes dans les niveaux d’imputabilité</a:t>
            </a:r>
          </a:p>
          <a:p>
            <a:pPr lvl="1"/>
            <a:r>
              <a:rPr lang="fr-CA"/>
              <a:t>Niveaux </a:t>
            </a:r>
          </a:p>
          <a:p>
            <a:pPr lvl="2"/>
            <a:r>
              <a:rPr lang="fr-CA"/>
              <a:t>D’autonomie</a:t>
            </a:r>
          </a:p>
          <a:p>
            <a:pPr lvl="2"/>
            <a:r>
              <a:rPr lang="fr-CA"/>
              <a:t>Capacité de planification et de gestion</a:t>
            </a:r>
          </a:p>
          <a:p>
            <a:pPr lvl="2"/>
            <a:r>
              <a:rPr lang="fr-CA"/>
              <a:t>De créativité</a:t>
            </a:r>
          </a:p>
          <a:p>
            <a:pPr lvl="2"/>
            <a:r>
              <a:rPr lang="fr-CA"/>
              <a:t>De prérequis</a:t>
            </a:r>
          </a:p>
          <a:p>
            <a:r>
              <a:rPr lang="fr-CA"/>
              <a:t>Exercice d’arrimage entre nos fonctions et notre rémunération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827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4BB9C-07F2-1ED0-B8D2-A1B2250D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Mise en contexte – Marché externe</a:t>
            </a:r>
            <a:br>
              <a:rPr lang="fr-CA"/>
            </a:br>
            <a:r>
              <a:rPr lang="fr-CA" sz="3600"/>
              <a:t>Université Laval versus autres universités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43E24-4E90-5365-158C-A4C01ACAC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fr-CA"/>
              <a:t>Similitudes:</a:t>
            </a:r>
          </a:p>
          <a:p>
            <a:pPr lvl="1"/>
            <a:r>
              <a:rPr lang="fr-CA"/>
              <a:t>Même province</a:t>
            </a:r>
          </a:p>
          <a:p>
            <a:pPr lvl="1"/>
            <a:r>
              <a:rPr lang="fr-CA"/>
              <a:t>Contexte économique</a:t>
            </a:r>
          </a:p>
          <a:p>
            <a:pPr lvl="1"/>
            <a:r>
              <a:rPr lang="fr-CA"/>
              <a:t>Plein emploi</a:t>
            </a:r>
          </a:p>
          <a:p>
            <a:r>
              <a:rPr lang="fr-CA"/>
              <a:t>Mêmes subventions de recherche</a:t>
            </a:r>
          </a:p>
          <a:p>
            <a:r>
              <a:rPr lang="fr-CA"/>
              <a:t>6</a:t>
            </a:r>
            <a:r>
              <a:rPr lang="fr-CA" baseline="30000"/>
              <a:t>e</a:t>
            </a:r>
            <a:r>
              <a:rPr lang="fr-CA"/>
              <a:t> université en recherche au Canada</a:t>
            </a:r>
          </a:p>
          <a:p>
            <a:r>
              <a:rPr lang="fr-CA"/>
              <a:t>Chercheurs collaborateurs</a:t>
            </a:r>
          </a:p>
          <a:p>
            <a:r>
              <a:rPr lang="fr-CA" sz="2500"/>
              <a:t>Télétravail possible dans le même réseau (compétitivité ++)</a:t>
            </a:r>
          </a:p>
        </p:txBody>
      </p:sp>
    </p:spTree>
    <p:extLst>
      <p:ext uri="{BB962C8B-B14F-4D97-AF65-F5344CB8AC3E}">
        <p14:creationId xmlns:p14="http://schemas.microsoft.com/office/powerpoint/2010/main" val="391134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61E15-A5C6-2CFA-60BD-9702E7BA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Catégorie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CBCB9-CA39-27B5-3BD3-3260B4F4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8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3F82D5-0BAF-D284-B37E-27ADA3DD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fr-CA"/>
              <a:t>Catégorie 1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A92CD84-7C3A-8011-994F-9518CA252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177800"/>
              </p:ext>
            </p:extLst>
          </p:nvPr>
        </p:nvGraphicFramePr>
        <p:xfrm>
          <a:off x="457201" y="260648"/>
          <a:ext cx="8229599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56">
                  <a:extLst>
                    <a:ext uri="{9D8B030D-6E8A-4147-A177-3AD203B41FA5}">
                      <a16:colId xmlns:a16="http://schemas.microsoft.com/office/drawing/2014/main" val="3889253395"/>
                    </a:ext>
                  </a:extLst>
                </a:gridCol>
                <a:gridCol w="1241144">
                  <a:extLst>
                    <a:ext uri="{9D8B030D-6E8A-4147-A177-3AD203B41FA5}">
                      <a16:colId xmlns:a16="http://schemas.microsoft.com/office/drawing/2014/main" val="13598425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193399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9132873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7411253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82096657"/>
                    </a:ext>
                  </a:extLst>
                </a:gridCol>
                <a:gridCol w="1090463">
                  <a:extLst>
                    <a:ext uri="{9D8B030D-6E8A-4147-A177-3AD203B41FA5}">
                      <a16:colId xmlns:a16="http://schemas.microsoft.com/office/drawing/2014/main" val="2048511588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fr-CA" dirty="0"/>
                        <a:t>Échelon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APAPUL </a:t>
                      </a:r>
                      <a:r>
                        <a:rPr lang="fr-CA" sz="1000" dirty="0"/>
                        <a:t>(Cat 4) </a:t>
                      </a:r>
                      <a:endParaRPr lang="fr-CA" sz="1000"/>
                    </a:p>
                    <a:p>
                      <a:r>
                        <a:rPr lang="fr-CA" sz="1000" dirty="0"/>
                        <a:t>(2022-2026)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SPPRUL,</a:t>
                      </a:r>
                    </a:p>
                    <a:p>
                      <a:pPr lvl="0">
                        <a:buNone/>
                      </a:pPr>
                      <a:r>
                        <a:rPr lang="fr-CA" sz="1100" dirty="0"/>
                        <a:t>(Cat 1)</a:t>
                      </a:r>
                    </a:p>
                    <a:p>
                      <a:pPr lvl="0">
                        <a:buNone/>
                      </a:pPr>
                      <a:r>
                        <a:rPr lang="fr-CA" sz="1100" dirty="0"/>
                        <a:t>(2018-2022)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SERUM </a:t>
                      </a:r>
                      <a:r>
                        <a:rPr lang="fr-CA" sz="1000" dirty="0"/>
                        <a:t>(2019-2025)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APAPUS</a:t>
                      </a:r>
                    </a:p>
                    <a:p>
                      <a:r>
                        <a:rPr lang="fr-CA" sz="1000" dirty="0"/>
                        <a:t>(2023-2026)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UQTR </a:t>
                      </a:r>
                      <a:endParaRPr lang="fr-CA"/>
                    </a:p>
                    <a:p>
                      <a:r>
                        <a:rPr lang="fr-CA" sz="1000" dirty="0"/>
                        <a:t>(2019-2024)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UQAR </a:t>
                      </a:r>
                      <a:endParaRPr lang="fr-CA"/>
                    </a:p>
                    <a:p>
                      <a:r>
                        <a:rPr lang="fr-CA" sz="1000" dirty="0"/>
                        <a:t>(2018-2023)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558197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53 384 $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781367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55 092 $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176474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sz="1800" dirty="0"/>
                        <a:t>1  </a:t>
                      </a:r>
                      <a:r>
                        <a:rPr lang="fr-CA" sz="1000" kern="1200" dirty="0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Baccalauréat</a:t>
                      </a:r>
                      <a:endParaRPr kumimoji="0" lang="fr-CA" sz="1000" kern="1200" dirty="0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56 636$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44 736 $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54 797 $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56 748 $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54 021 $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/>
                        </a:rPr>
                        <a:t>56 165 $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9359366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58 675 $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46 283 $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56 441 $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58 877 $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58 072 $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59 296 $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78746512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sz="1800" dirty="0"/>
                        <a:t>3  </a:t>
                      </a:r>
                      <a:r>
                        <a:rPr lang="fr-CA" sz="1000" dirty="0">
                          <a:highlight>
                            <a:srgbClr val="00FFFF"/>
                          </a:highlight>
                        </a:rPr>
                        <a:t>Maitrise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60 552 $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</a:rPr>
                        <a:t>47 848 $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58 133 $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61 116 $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62 428 $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libri"/>
                        </a:rPr>
                        <a:t>62 426 $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29220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62 489 $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59 878 $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62 936 $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66 486 $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65 538 $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6108088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64 489 $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50 942 $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61 674 $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65 811 $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70 475 $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68 669 $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117734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sz="1800" dirty="0"/>
                        <a:t>6  </a:t>
                      </a:r>
                      <a:r>
                        <a:rPr lang="fr-CA" sz="1000" dirty="0">
                          <a:highlight>
                            <a:srgbClr val="FF00FF"/>
                          </a:highlight>
                        </a:rPr>
                        <a:t>Doctorat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66 553 $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52 507 $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63 525 $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68 305 $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73 998 $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/>
                        </a:rPr>
                        <a:t>71 799 $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3448000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68 683 $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54 054 $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65 430 $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70 889 $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77 328 $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74 929 $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2756510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70 879 $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55 601 $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67 393 $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73 564 $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80 808 $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78 060 $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5305953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73 149 $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57 148 $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69 415 $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76 349 $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84 445 $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81 172 $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7204474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75 490 $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58 713 $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71 498 $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79 225 $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86 977 $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84 321 $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605137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77 905 $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60 260 $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73 642 $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82 228 $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89 588 $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87 451 $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3794200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80 398 $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61 807 $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75 851 $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85 340 $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92 275 $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90 581 $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0443086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82 971 $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63 372 $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78 127 $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88 561 $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95 043 $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93 712 $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630885"/>
                  </a:ext>
                </a:extLst>
              </a:tr>
              <a:tr h="346298">
                <a:tc>
                  <a:txBody>
                    <a:bodyPr/>
                    <a:lstStyle/>
                    <a:p>
                      <a:r>
                        <a:rPr lang="fr-CA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r-CA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85 626 $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64 919 $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C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91 819 $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97 894 $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96 824 $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1917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11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F4501-0988-7E9F-D9FE-B8A7F103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8408"/>
            <a:ext cx="8229600" cy="1143000"/>
          </a:xfrm>
        </p:spPr>
        <p:txBody>
          <a:bodyPr>
            <a:normAutofit/>
          </a:bodyPr>
          <a:lstStyle/>
          <a:p>
            <a:r>
              <a:rPr lang="fr-CA"/>
              <a:t>Lettre d’entente de APAPUS</a:t>
            </a:r>
            <a:r>
              <a:rPr lang="fr-CA" sz="2000"/>
              <a:t> Avril 2018</a:t>
            </a:r>
            <a:br>
              <a:rPr lang="fr-CA"/>
            </a:br>
            <a:r>
              <a:rPr lang="fr-CA" sz="2200"/>
              <a:t>Programme de stabilisation du personnel professionnel de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9A5BB0-84C6-A14A-4A95-E7547DA3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78800"/>
            <a:ext cx="8229600" cy="4389120"/>
          </a:xfrm>
        </p:spPr>
        <p:txBody>
          <a:bodyPr/>
          <a:lstStyle/>
          <a:p>
            <a:r>
              <a:rPr lang="fr-CA"/>
              <a:t>L’université a la volonté d’</a:t>
            </a:r>
            <a:r>
              <a:rPr lang="fr-CA" b="1"/>
              <a:t>optimiser</a:t>
            </a:r>
            <a:r>
              <a:rPr lang="fr-CA"/>
              <a:t> le développement de la recherche</a:t>
            </a:r>
          </a:p>
          <a:p>
            <a:r>
              <a:rPr lang="fr-CA"/>
              <a:t>Les parties cherchent les solutions appropriées au </a:t>
            </a:r>
            <a:r>
              <a:rPr lang="fr-CA" b="1"/>
              <a:t>maintien</a:t>
            </a:r>
            <a:r>
              <a:rPr lang="fr-CA"/>
              <a:t> des ressources professionnelles de recherche existantes</a:t>
            </a:r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4070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25c010-821f-4632-af1b-e43ac46326d0" xsi:nil="true"/>
    <lcf76f155ced4ddcb4097134ff3c332f xmlns="ffa3168a-3b0c-4230-b045-417311cb17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184F7D2D61E4A8943F3B44F332C1A" ma:contentTypeVersion="12" ma:contentTypeDescription="Crée un document." ma:contentTypeScope="" ma:versionID="6071f726288c1389497d5d8d3f9201cc">
  <xsd:schema xmlns:xsd="http://www.w3.org/2001/XMLSchema" xmlns:xs="http://www.w3.org/2001/XMLSchema" xmlns:p="http://schemas.microsoft.com/office/2006/metadata/properties" xmlns:ns2="ffa3168a-3b0c-4230-b045-417311cb1713" xmlns:ns3="3525c010-821f-4632-af1b-e43ac46326d0" targetNamespace="http://schemas.microsoft.com/office/2006/metadata/properties" ma:root="true" ma:fieldsID="402e0493a1d33569a3041c0b2ab02034" ns2:_="" ns3:_="">
    <xsd:import namespace="ffa3168a-3b0c-4230-b045-417311cb1713"/>
    <xsd:import namespace="3525c010-821f-4632-af1b-e43ac4632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3168a-3b0c-4230-b045-417311cb1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9eaa8290-3616-4126-84aa-16f277ca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5c010-821f-4632-af1b-e43ac4632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8238c9e-b7ad-42aa-8e9d-053c38242817}" ma:internalName="TaxCatchAll" ma:showField="CatchAllData" ma:web="3525c010-821f-4632-af1b-e43ac4632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15958-7BA5-41AB-A15A-A528E0C5B027}">
  <ds:schemaRefs>
    <ds:schemaRef ds:uri="http://purl.org/dc/elements/1.1/"/>
    <ds:schemaRef ds:uri="3525c010-821f-4632-af1b-e43ac46326d0"/>
    <ds:schemaRef ds:uri="ffa3168a-3b0c-4230-b045-417311cb171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2733EB-87FB-423A-96F8-BA9333CDE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a3168a-3b0c-4230-b045-417311cb1713"/>
    <ds:schemaRef ds:uri="3525c010-821f-4632-af1b-e43ac46326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4E1AF2-9A73-4FBF-A4F7-92BDBFFABE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2920</Words>
  <Application>Microsoft Office PowerPoint</Application>
  <PresentationFormat>Affichage à l'écran (4:3)</PresentationFormat>
  <Paragraphs>1008</Paragraphs>
  <Slides>32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Calibri</vt:lpstr>
      <vt:lpstr>Constantia</vt:lpstr>
      <vt:lpstr>Times New Roman</vt:lpstr>
      <vt:lpstr>Wingdings 2</vt:lpstr>
      <vt:lpstr>Débit</vt:lpstr>
      <vt:lpstr>Dîner Info-Négo Comité de mobilisation</vt:lpstr>
      <vt:lpstr>Merci aux commanditaires</vt:lpstr>
      <vt:lpstr>Ordre du jour</vt:lpstr>
      <vt:lpstr>Où nous en sommes avec les négos</vt:lpstr>
      <vt:lpstr>Mise en contexte – Marché interne  SPPRUL versus APAPUL</vt:lpstr>
      <vt:lpstr>Mise en contexte – Marché externe Université Laval versus autres universités</vt:lpstr>
      <vt:lpstr>Catégorie 1</vt:lpstr>
      <vt:lpstr>Catégorie 1</vt:lpstr>
      <vt:lpstr>Lettre d’entente de APAPUS Avril 2018 Programme de stabilisation du personnel professionnel de la recherche</vt:lpstr>
      <vt:lpstr>Lettre d’entente de APAPUS Avril 2018 Programme de stabilisation du personnel professionnel de la recherche</vt:lpstr>
      <vt:lpstr>Catégorie 2</vt:lpstr>
      <vt:lpstr>Catégorie 2</vt:lpstr>
      <vt:lpstr>Catégorie 2</vt:lpstr>
      <vt:lpstr>Catégorie 3</vt:lpstr>
      <vt:lpstr>Catégorie 3</vt:lpstr>
      <vt:lpstr>Catégorie 3</vt:lpstr>
      <vt:lpstr>Constats</vt:lpstr>
      <vt:lpstr>SPPRUL versus SEUL (2020-2024)</vt:lpstr>
      <vt:lpstr>Présentation PowerPoint</vt:lpstr>
      <vt:lpstr>Présentation PowerPoint</vt:lpstr>
      <vt:lpstr>Présentation PowerPoint</vt:lpstr>
      <vt:lpstr> </vt:lpstr>
      <vt:lpstr>Les primes, oui, mais…</vt:lpstr>
      <vt:lpstr>Prochaines étapes</vt:lpstr>
      <vt:lpstr>Comment et où suivre l’avancement des négociations</vt:lpstr>
      <vt:lpstr>Présentation PowerPoint</vt:lpstr>
      <vt:lpstr>Commentaires et questions</vt:lpstr>
      <vt:lpstr>Merci aux commanditaires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Tournée des secteurs Mars 2011</dc:title>
  <dc:creator>Luc-André Levesque</dc:creator>
  <cp:lastModifiedBy>Valérie Guay</cp:lastModifiedBy>
  <cp:revision>46</cp:revision>
  <cp:lastPrinted>2016-06-17T13:34:01Z</cp:lastPrinted>
  <dcterms:created xsi:type="dcterms:W3CDTF">2011-03-04T19:10:35Z</dcterms:created>
  <dcterms:modified xsi:type="dcterms:W3CDTF">2023-09-01T16:47:50Z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0x010100C53184F7D2D61E4A8943F3B44F332C1A</vt:lpwstr>
  </property>
  <property fmtid="{D5CDD505-2E9C-101B-9397-08002B2CF9AE}" pid="3" name="MediaServiceImageTags">
    <vt:lpwstr/>
  </property>
</Properties>
</file>